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17"/>
  </p:notesMasterIdLst>
  <p:handoutMasterIdLst>
    <p:handoutMasterId r:id="rId18"/>
  </p:handoutMasterIdLst>
  <p:sldIdLst>
    <p:sldId id="282" r:id="rId5"/>
    <p:sldId id="371" r:id="rId6"/>
    <p:sldId id="372" r:id="rId7"/>
    <p:sldId id="373" r:id="rId8"/>
    <p:sldId id="376" r:id="rId9"/>
    <p:sldId id="375" r:id="rId10"/>
    <p:sldId id="374" r:id="rId11"/>
    <p:sldId id="377" r:id="rId12"/>
    <p:sldId id="378" r:id="rId13"/>
    <p:sldId id="354" r:id="rId14"/>
    <p:sldId id="361" r:id="rId15"/>
    <p:sldId id="296" r:id="rId16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EFEF"/>
    <a:srgbClr val="E6E6E6"/>
    <a:srgbClr val="6699FF"/>
    <a:srgbClr val="DDEDEF"/>
    <a:srgbClr val="008080"/>
    <a:srgbClr val="6666FF"/>
    <a:srgbClr val="FFCC99"/>
    <a:srgbClr val="FF9966"/>
    <a:srgbClr val="3399FF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073A0DAA-6AF3-43AB-8588-CEC1D06C72B9}"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Светлый стиль 1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8B1032C-EA38-4F05-BA0D-38AFFFC7BED3}" styleName="Светлый стиль 3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10A1B5D5-9B99-4C35-A422-299274C87663}" styleName="Средний стиль 1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5BE263C-DBD7-4A20-BB59-AAB30ACAA65A}" styleName="Средний стиль 3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A488322-F2BA-4B5B-9748-0D474271808F}" styleName="Средний стиль 3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Средний стиль 4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328" autoAdjust="0"/>
    <p:restoredTop sz="94631" autoAdjust="0"/>
  </p:normalViewPr>
  <p:slideViewPr>
    <p:cSldViewPr snapToGrid="0">
      <p:cViewPr varScale="1">
        <p:scale>
          <a:sx n="111" d="100"/>
          <a:sy n="111" d="100"/>
        </p:scale>
        <p:origin x="1048" y="2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9" d="100"/>
          <a:sy n="89" d="100"/>
        </p:scale>
        <p:origin x="2820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B76F666D-E0C2-435B-BAA8-9287F9E5D3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19FEBCAF-CB3F-4928-91AA-D61472F880C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3F86E15D-1320-43B8-B389-6D2F0C12B257}" type="datetime1">
              <a:rPr lang="ru-RU" smtClean="0"/>
              <a:t>10.10.2024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9256698-63C6-4CCC-81CB-EA5604C30F1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5" name="Номер слайда 4">
            <a:extLst>
              <a:ext uri="{FF2B5EF4-FFF2-40B4-BE49-F238E27FC236}">
                <a16:creationId xmlns:a16="http://schemas.microsoft.com/office/drawing/2014/main" id="{B2467FDA-05D7-4760-A373-5D6AEAAF427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82C0B10-7CAE-41E4-AB02-7E8B1FF2B8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753759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8C6A6A8B-E53C-4123-A383-AD7B4BB91AC3}" type="datetime1">
              <a:rPr lang="ru-RU" noProof="0" smtClean="0"/>
              <a:t>10.10.2024</a:t>
            </a:fld>
            <a:endParaRPr lang="ru-RU" noProof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8530193B-564F-4854-8A52-728F3FB19C85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60381651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64601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41808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23420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08912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062DC0-918A-82B9-4972-E848798503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9B9B2098-0085-9207-76F2-40BBC8B7BB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857FF6F0-1CFE-DE39-ED1E-3BFC1DBC16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21875DB-1CC8-D7E4-7ECD-761E63E5C9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1541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93396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58551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123EB1-C73D-DD26-9995-55C6295EF9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313BE71D-CC19-C0D7-B0BB-678A98F55E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A3531AD3-B347-9059-0639-5C1F2BEC78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EC14DFF-70A3-1F7C-D790-219C992190C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27838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FD19ED-7D77-583E-C65E-B32FECBDB5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96444273-68DE-FA0A-4E16-BF3134DA4A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A59119FF-42F3-A04C-2F90-0081640C02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EC19236-9306-0B09-FCE6-105AF9E3B67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61064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48451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04706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99494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Титульный слайд с малым изображени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1">
            <a:extLst>
              <a:ext uri="{FF2B5EF4-FFF2-40B4-BE49-F238E27FC236}">
                <a16:creationId xmlns:a16="http://schemas.microsoft.com/office/drawing/2014/main" id="{837F9836-5B23-424D-8C60-AC02A8512A4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980476" y="0"/>
            <a:ext cx="2211524" cy="6858000"/>
          </a:xfrm>
          <a:solidFill>
            <a:schemeClr val="bg1">
              <a:lumMod val="9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86990" y="4346296"/>
            <a:ext cx="6798250" cy="1674470"/>
          </a:xfrm>
        </p:spPr>
        <p:txBody>
          <a:bodyPr rtlCol="0" anchor="b"/>
          <a:lstStyle>
            <a:lvl1pPr algn="r">
              <a:lnSpc>
                <a:spcPts val="5000"/>
              </a:lnSpc>
              <a:defRPr sz="6000" b="1" cap="all" spc="-300" baseline="0">
                <a:solidFill>
                  <a:schemeClr val="tx1"/>
                </a:solidFill>
                <a:latin typeface="+mj-lt"/>
              </a:defRPr>
            </a:lvl1pPr>
          </a:lstStyle>
          <a:p>
            <a:pPr rtl="0"/>
            <a:r>
              <a:rPr lang="ru-RU" noProof="0"/>
              <a:t>НАЗВАНИЕ ПРЕЗЕНТАЦИИ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11904" y="4650539"/>
            <a:ext cx="3401478" cy="1192038"/>
          </a:xfrm>
          <a:solidFill>
            <a:schemeClr val="tx1"/>
          </a:solidFill>
        </p:spPr>
        <p:txBody>
          <a:bodyPr lIns="252000" tIns="0" rtlCol="0" anchor="ctr"/>
          <a:lstStyle>
            <a:lvl1pPr marL="0" indent="0" algn="l">
              <a:lnSpc>
                <a:spcPct val="100000"/>
              </a:lnSpc>
              <a:buNone/>
              <a:defRPr sz="1800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56F2950-BBCB-4A53-9EAC-D714777B8FA2}"/>
              </a:ext>
            </a:extLst>
          </p:cNvPr>
          <p:cNvSpPr/>
          <p:nvPr userDrawn="1"/>
        </p:nvSpPr>
        <p:spPr>
          <a:xfrm>
            <a:off x="0" y="6794309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5253865-24CF-4EF5-92A5-F64EB9ABC8B7}"/>
              </a:ext>
            </a:extLst>
          </p:cNvPr>
          <p:cNvSpPr/>
          <p:nvPr userDrawn="1"/>
        </p:nvSpPr>
        <p:spPr>
          <a:xfrm>
            <a:off x="0" y="0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BE19773-9B6A-4A2C-95A5-69A3788C2D94}"/>
              </a:ext>
            </a:extLst>
          </p:cNvPr>
          <p:cNvSpPr/>
          <p:nvPr userDrawn="1"/>
        </p:nvSpPr>
        <p:spPr>
          <a:xfrm rot="5400000">
            <a:off x="-3378441" y="3410285"/>
            <a:ext cx="6826157" cy="692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3340384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554ED587-2D2F-4D3F-B55B-C64465AB4EC5}"/>
              </a:ext>
            </a:extLst>
          </p:cNvPr>
          <p:cNvSpPr/>
          <p:nvPr userDrawn="1"/>
        </p:nvSpPr>
        <p:spPr>
          <a:xfrm>
            <a:off x="69274" y="66963"/>
            <a:ext cx="9911201" cy="672734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86990" y="4346296"/>
            <a:ext cx="6798250" cy="1674470"/>
          </a:xfrm>
        </p:spPr>
        <p:txBody>
          <a:bodyPr rtlCol="0" anchor="b"/>
          <a:lstStyle>
            <a:lvl1pPr algn="r">
              <a:lnSpc>
                <a:spcPts val="5000"/>
              </a:lnSpc>
              <a:defRPr sz="6000" b="1" cap="all" spc="-300" baseline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ru-RU" noProof="0"/>
              <a:t>НАЗВАНИЕ ПРЕЗЕНТАЦИИ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26418" y="4650539"/>
            <a:ext cx="2456210" cy="1192038"/>
          </a:xfrm>
          <a:solidFill>
            <a:schemeClr val="bg1"/>
          </a:solidFill>
        </p:spPr>
        <p:txBody>
          <a:bodyPr lIns="252000" tIns="0" rtlCol="0" anchor="ctr"/>
          <a:lstStyle>
            <a:lvl1pPr marL="0" indent="0" algn="l">
              <a:lnSpc>
                <a:spcPct val="100000"/>
              </a:lnSpc>
              <a:buNone/>
              <a:defRPr sz="1800" i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56F2950-BBCB-4A53-9EAC-D714777B8FA2}"/>
              </a:ext>
            </a:extLst>
          </p:cNvPr>
          <p:cNvSpPr/>
          <p:nvPr userDrawn="1"/>
        </p:nvSpPr>
        <p:spPr>
          <a:xfrm>
            <a:off x="0" y="6794309"/>
            <a:ext cx="9980476" cy="63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5253865-24CF-4EF5-92A5-F64EB9ABC8B7}"/>
              </a:ext>
            </a:extLst>
          </p:cNvPr>
          <p:cNvSpPr/>
          <p:nvPr userDrawn="1"/>
        </p:nvSpPr>
        <p:spPr>
          <a:xfrm>
            <a:off x="0" y="0"/>
            <a:ext cx="9980476" cy="63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BE19773-9B6A-4A2C-95A5-69A3788C2D94}"/>
              </a:ext>
            </a:extLst>
          </p:cNvPr>
          <p:cNvSpPr/>
          <p:nvPr userDrawn="1"/>
        </p:nvSpPr>
        <p:spPr>
          <a:xfrm rot="5400000">
            <a:off x="-3378441" y="3410285"/>
            <a:ext cx="6826157" cy="692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798A99C-9485-48F0-8E1E-227AD1348A4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2181155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с большим изображением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1">
            <a:extLst>
              <a:ext uri="{FF2B5EF4-FFF2-40B4-BE49-F238E27FC236}">
                <a16:creationId xmlns:a16="http://schemas.microsoft.com/office/drawing/2014/main" id="{069FFAE5-B16E-4571-88F7-52FA5354B1A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9273" y="63691"/>
            <a:ext cx="9911201" cy="6727346"/>
          </a:xfrm>
          <a:solidFill>
            <a:schemeClr val="tx1">
              <a:lumMod val="75000"/>
              <a:lumOff val="2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86990" y="4346296"/>
            <a:ext cx="6798250" cy="1674470"/>
          </a:xfrm>
        </p:spPr>
        <p:txBody>
          <a:bodyPr rtlCol="0" anchor="b"/>
          <a:lstStyle>
            <a:lvl1pPr algn="r">
              <a:lnSpc>
                <a:spcPts val="5000"/>
              </a:lnSpc>
              <a:defRPr sz="6000" b="1" cap="all" spc="-300" baseline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ru-RU" noProof="0"/>
              <a:t>НАЗВАНИЕ ПРЕЗЕНТАЦИИ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26418" y="4650539"/>
            <a:ext cx="2456210" cy="1192038"/>
          </a:xfrm>
          <a:solidFill>
            <a:schemeClr val="bg1"/>
          </a:solidFill>
        </p:spPr>
        <p:txBody>
          <a:bodyPr lIns="252000" tIns="0" rtlCol="0" anchor="ctr"/>
          <a:lstStyle>
            <a:lvl1pPr marL="0" indent="0" algn="l">
              <a:lnSpc>
                <a:spcPct val="100000"/>
              </a:lnSpc>
              <a:buNone/>
              <a:defRPr sz="1800" i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56F2950-BBCB-4A53-9EAC-D714777B8FA2}"/>
              </a:ext>
            </a:extLst>
          </p:cNvPr>
          <p:cNvSpPr/>
          <p:nvPr userDrawn="1"/>
        </p:nvSpPr>
        <p:spPr>
          <a:xfrm>
            <a:off x="0" y="6794309"/>
            <a:ext cx="9980476" cy="63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5253865-24CF-4EF5-92A5-F64EB9ABC8B7}"/>
              </a:ext>
            </a:extLst>
          </p:cNvPr>
          <p:cNvSpPr/>
          <p:nvPr userDrawn="1"/>
        </p:nvSpPr>
        <p:spPr>
          <a:xfrm>
            <a:off x="0" y="0"/>
            <a:ext cx="9980476" cy="63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BE19773-9B6A-4A2C-95A5-69A3788C2D94}"/>
              </a:ext>
            </a:extLst>
          </p:cNvPr>
          <p:cNvSpPr/>
          <p:nvPr userDrawn="1"/>
        </p:nvSpPr>
        <p:spPr>
          <a:xfrm rot="5400000">
            <a:off x="-3378441" y="3410285"/>
            <a:ext cx="6826157" cy="692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798A99C-9485-48F0-8E1E-227AD1348A4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40947389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отография 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1">
            <a:extLst>
              <a:ext uri="{FF2B5EF4-FFF2-40B4-BE49-F238E27FC236}">
                <a16:creationId xmlns:a16="http://schemas.microsoft.com/office/drawing/2014/main" id="{1599E2D7-24B3-4D66-9AFB-83C1AEC4DBBB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9980476" y="0"/>
            <a:ext cx="2211524" cy="6192000"/>
          </a:xfrm>
          <a:solidFill>
            <a:schemeClr val="bg1">
              <a:lumMod val="9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EE479C-D1F6-4BAC-80D2-90EF74E326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45086" y="1807950"/>
            <a:ext cx="5184913" cy="432000"/>
          </a:xfrm>
        </p:spPr>
        <p:txBody>
          <a:bodyPr rtlCol="0"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3FAEED1D-0E66-4F74-9455-675F5CB7EAD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444886" y="2383950"/>
            <a:ext cx="5184913" cy="360000"/>
          </a:xfrm>
        </p:spPr>
        <p:txBody>
          <a:bodyPr rtlCol="0"/>
          <a:lstStyle>
            <a:lvl1pPr marL="0" indent="0" algn="r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45000" y="2908300"/>
            <a:ext cx="5184800" cy="3283700"/>
          </a:xfrm>
          <a:solidFill>
            <a:schemeClr val="bg1"/>
          </a:solidFill>
        </p:spPr>
        <p:txBody>
          <a:bodyPr lIns="180000" tIns="252000" rIns="252000" rtlCol="0"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3DA1E79-BA17-41C5-98B7-CFBC5859A512}"/>
              </a:ext>
            </a:extLst>
          </p:cNvPr>
          <p:cNvSpPr>
            <a:spLocks noGrp="1"/>
          </p:cNvSpPr>
          <p:nvPr>
            <p:ph type="sldNum" sz="quarter" idx="34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350103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отография 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823393" y="1343906"/>
            <a:ext cx="3736800" cy="3933645"/>
          </a:xfrm>
          <a:solidFill>
            <a:schemeClr val="bg1"/>
          </a:solidFill>
        </p:spPr>
        <p:txBody>
          <a:bodyPr lIns="180000" tIns="180000" rIns="180000"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3DA1E79-BA17-41C5-98B7-CFBC5859A512}"/>
              </a:ext>
            </a:extLst>
          </p:cNvPr>
          <p:cNvSpPr>
            <a:spLocks noGrp="1"/>
          </p:cNvSpPr>
          <p:nvPr>
            <p:ph type="sldNum" sz="quarter" idx="34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9" name="Рисунок 6">
            <a:extLst>
              <a:ext uri="{FF2B5EF4-FFF2-40B4-BE49-F238E27FC236}">
                <a16:creationId xmlns:a16="http://schemas.microsoft.com/office/drawing/2014/main" id="{492C2A1D-F7BD-46B6-BC01-15D365ACD50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560193" y="1344803"/>
            <a:ext cx="3737526" cy="3933645"/>
          </a:xfrm>
          <a:solidFill>
            <a:schemeClr val="tx1">
              <a:lumMod val="75000"/>
              <a:lumOff val="2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7F4F1543-153D-4F77-A4A9-C9BBA1C205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9131100" cy="432000"/>
          </a:xfrm>
        </p:spPr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id="{9FAA210E-391A-499A-89D5-F222045FD1A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6895900" cy="360000"/>
          </a:xfrm>
        </p:spPr>
        <p:txBody>
          <a:bodyPr rtlCol="0"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23471979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 с подзаголовк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E4633398-8EC3-417B-BEA6-101D8F22467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9198000" cy="360000"/>
          </a:xfrm>
        </p:spPr>
        <p:txBody>
          <a:bodyPr rtlCol="0"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3" name="Сравнение слева — заполнитель 1">
            <a:extLst>
              <a:ext uri="{FF2B5EF4-FFF2-40B4-BE49-F238E27FC236}">
                <a16:creationId xmlns:a16="http://schemas.microsoft.com/office/drawing/2014/main" id="{9322B50D-6A7D-41C6-BA57-613BC231DF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1432296"/>
            <a:ext cx="4500000" cy="527076"/>
          </a:xfrm>
          <a:solidFill>
            <a:schemeClr val="tx1"/>
          </a:solidFill>
        </p:spPr>
        <p:txBody>
          <a:bodyPr lIns="180000" tIns="36000" rtlCol="0" anchor="ctr"/>
          <a:lstStyle>
            <a:lvl1pPr marL="0" indent="0">
              <a:buNone/>
              <a:defRPr sz="2400" b="1" spc="-15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4" name="Объект 2">
            <a:extLst>
              <a:ext uri="{FF2B5EF4-FFF2-40B4-BE49-F238E27FC236}">
                <a16:creationId xmlns:a16="http://schemas.microsoft.com/office/drawing/2014/main" id="{9FD584DA-F775-47B8-A1D7-6556AD5FCB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2000" y="2023668"/>
            <a:ext cx="4500000" cy="4168332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2" name="Сравнение слева — заполнитель 2">
            <a:extLst>
              <a:ext uri="{FF2B5EF4-FFF2-40B4-BE49-F238E27FC236}">
                <a16:creationId xmlns:a16="http://schemas.microsoft.com/office/drawing/2014/main" id="{78A963F8-6F6E-440E-B3B3-DDE13C083A3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29800" y="1433105"/>
            <a:ext cx="4500000" cy="525283"/>
          </a:xfrm>
          <a:solidFill>
            <a:schemeClr val="tx1"/>
          </a:solidFill>
        </p:spPr>
        <p:txBody>
          <a:bodyPr lIns="180000" tIns="36000" rtlCol="0" anchor="ctr"/>
          <a:lstStyle>
            <a:lvl1pPr marL="0" indent="0">
              <a:buNone/>
              <a:defRPr sz="2400" b="1" spc="-150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8" name="Текст 4">
            <a:extLst>
              <a:ext uri="{FF2B5EF4-FFF2-40B4-BE49-F238E27FC236}">
                <a16:creationId xmlns:a16="http://schemas.microsoft.com/office/drawing/2014/main" id="{DF0A5256-B267-47DA-858A-0F3867CB613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129800" y="2020359"/>
            <a:ext cx="4500000" cy="4170891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5099557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ольшое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6">
            <a:extLst>
              <a:ext uri="{FF2B5EF4-FFF2-40B4-BE49-F238E27FC236}">
                <a16:creationId xmlns:a16="http://schemas.microsoft.com/office/drawing/2014/main" id="{890ED7CE-A9D2-4D19-B978-56BFB74E657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299200" y="432000"/>
            <a:ext cx="5472113" cy="5759250"/>
          </a:xfrm>
          <a:solidFill>
            <a:schemeClr val="tx1">
              <a:lumMod val="75000"/>
              <a:lumOff val="2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875314" y="5096632"/>
            <a:ext cx="2028686" cy="1094618"/>
          </a:xfrm>
        </p:spPr>
        <p:txBody>
          <a:bodyPr rtlCol="0" anchor="b"/>
          <a:lstStyle>
            <a:lvl1pPr marL="0" indent="0" algn="r">
              <a:buNone/>
              <a:defRPr i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Введите подпись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E25951D2-91DB-40E7-95D5-4B372602DEB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16EFF903-F1F3-440A-B12C-9FD51606B0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9877846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Слайд с благодарственным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174360" y="2112793"/>
            <a:ext cx="6798250" cy="1674470"/>
          </a:xfrm>
        </p:spPr>
        <p:txBody>
          <a:bodyPr rtlCol="0" anchor="ctr"/>
          <a:lstStyle>
            <a:lvl1pPr algn="ctr">
              <a:lnSpc>
                <a:spcPct val="100000"/>
              </a:lnSpc>
              <a:defRPr sz="6000" b="1" cap="all" spc="-300" baseline="0">
                <a:solidFill>
                  <a:schemeClr val="tx1"/>
                </a:solidFill>
                <a:latin typeface="+mj-lt"/>
              </a:defRPr>
            </a:lvl1pPr>
          </a:lstStyle>
          <a:p>
            <a:pPr rtl="0"/>
            <a:r>
              <a:rPr lang="ru-RU" noProof="0"/>
              <a:t>Спасибо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56F2950-BBCB-4A53-9EAC-D714777B8FA2}"/>
              </a:ext>
            </a:extLst>
          </p:cNvPr>
          <p:cNvSpPr/>
          <p:nvPr userDrawn="1"/>
        </p:nvSpPr>
        <p:spPr>
          <a:xfrm>
            <a:off x="0" y="6794309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5253865-24CF-4EF5-92A5-F64EB9ABC8B7}"/>
              </a:ext>
            </a:extLst>
          </p:cNvPr>
          <p:cNvSpPr/>
          <p:nvPr userDrawn="1"/>
        </p:nvSpPr>
        <p:spPr>
          <a:xfrm>
            <a:off x="0" y="0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BE19773-9B6A-4A2C-95A5-69A3788C2D94}"/>
              </a:ext>
            </a:extLst>
          </p:cNvPr>
          <p:cNvSpPr/>
          <p:nvPr userDrawn="1"/>
        </p:nvSpPr>
        <p:spPr>
          <a:xfrm rot="5400000">
            <a:off x="-3378441" y="3410285"/>
            <a:ext cx="6826157" cy="692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0" name="Текст 5">
            <a:extLst>
              <a:ext uri="{FF2B5EF4-FFF2-40B4-BE49-F238E27FC236}">
                <a16:creationId xmlns:a16="http://schemas.microsoft.com/office/drawing/2014/main" id="{CA3EFDD3-A9D2-4EB6-BB2A-F6999D9F7EA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174361" y="4035727"/>
            <a:ext cx="3329850" cy="382887"/>
          </a:xfrm>
        </p:spPr>
        <p:txBody>
          <a:bodyPr rtlCol="0"/>
          <a:lstStyle>
            <a:lvl1pPr marL="0" indent="0" algn="r">
              <a:buNone/>
              <a:defRPr sz="2400"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Полное имя</a:t>
            </a:r>
          </a:p>
        </p:txBody>
      </p:sp>
      <p:sp>
        <p:nvSpPr>
          <p:cNvPr id="12" name="Текст 6">
            <a:extLst>
              <a:ext uri="{FF2B5EF4-FFF2-40B4-BE49-F238E27FC236}">
                <a16:creationId xmlns:a16="http://schemas.microsoft.com/office/drawing/2014/main" id="{261ED1F7-B623-43D9-9BDA-8808C5CFAFF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62268" y="4150118"/>
            <a:ext cx="2910342" cy="238016"/>
          </a:xfrm>
        </p:spPr>
        <p:txBody>
          <a:bodyPr rtlCol="0"/>
          <a:lstStyle>
            <a:lvl1pPr marL="0" indent="0" algn="l">
              <a:buNone/>
              <a:defRPr sz="1400" i="1"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Номер телефона</a:t>
            </a:r>
          </a:p>
        </p:txBody>
      </p:sp>
      <p:sp>
        <p:nvSpPr>
          <p:cNvPr id="13" name="Текст 7">
            <a:extLst>
              <a:ext uri="{FF2B5EF4-FFF2-40B4-BE49-F238E27FC236}">
                <a16:creationId xmlns:a16="http://schemas.microsoft.com/office/drawing/2014/main" id="{E27366FC-4115-4122-9CE2-5FA9D424AD5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062268" y="4540691"/>
            <a:ext cx="2910342" cy="238016"/>
          </a:xfrm>
        </p:spPr>
        <p:txBody>
          <a:bodyPr rtlCol="0"/>
          <a:lstStyle>
            <a:lvl1pPr marL="0" indent="0" algn="l">
              <a:buNone/>
              <a:defRPr sz="1400" i="1"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Электронная почта или контакт в социальной сети</a:t>
            </a:r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DEB36829-2F8B-4E22-AB6D-4111D18AF84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062268" y="4931263"/>
            <a:ext cx="2910342" cy="238016"/>
          </a:xfrm>
        </p:spPr>
        <p:txBody>
          <a:bodyPr rtlCol="0"/>
          <a:lstStyle>
            <a:lvl1pPr marL="0" indent="0" algn="l">
              <a:buNone/>
              <a:defRPr sz="1400" i="1"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Веб-сайт компании</a:t>
            </a:r>
          </a:p>
        </p:txBody>
      </p:sp>
    </p:spTree>
    <p:extLst>
      <p:ext uri="{BB962C8B-B14F-4D97-AF65-F5344CB8AC3E}">
        <p14:creationId xmlns:p14="http://schemas.microsoft.com/office/powerpoint/2010/main" val="31890100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, подзаголовок и содержимо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E97A9A62-1AA6-47A9-A1A0-54196823744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1" y="1008000"/>
            <a:ext cx="9198116" cy="360000"/>
          </a:xfrm>
        </p:spPr>
        <p:txBody>
          <a:bodyPr rtlCol="0"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8FE0EB3-0FF4-4285-B9D3-90A5751B7BB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442953D-28FC-41B5-A1BB-BB3BA7CA40BE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7345016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 столб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F94EB5D3-F8CB-4E76-8D7E-FF441818EEC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9198000" cy="360000"/>
          </a:xfrm>
        </p:spPr>
        <p:txBody>
          <a:bodyPr rtlCol="0"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3" name="Объект 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1512000"/>
            <a:ext cx="2916000" cy="467925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6A38E24-EB1C-472F-B631-5DF32F9C4CF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572900" y="1511476"/>
            <a:ext cx="2916000" cy="4679249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1" name="Текст 5">
            <a:extLst>
              <a:ext uri="{FF2B5EF4-FFF2-40B4-BE49-F238E27FC236}">
                <a16:creationId xmlns:a16="http://schemas.microsoft.com/office/drawing/2014/main" id="{5B4A252E-78C9-4F76-98A4-A4B580AD072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713800" y="1511475"/>
            <a:ext cx="2916000" cy="4679250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D4BCA97-F31B-451D-82F8-6E000DF2118A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817AAC4-A657-4D75-A527-0307AFF2B17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6543880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 столбц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9D7ACCB5-9A86-4F46-89E2-B79F48C9EC1D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9198000" cy="360000"/>
          </a:xfrm>
        </p:spPr>
        <p:txBody>
          <a:bodyPr rtlCol="0"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3" name="Объект 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1512000"/>
            <a:ext cx="1764000" cy="467925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F5B3657-F2AE-455A-BF81-1A0C2ACECD2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290450" y="1512000"/>
            <a:ext cx="1764000" cy="4679250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3" name="Текст 5">
            <a:extLst>
              <a:ext uri="{FF2B5EF4-FFF2-40B4-BE49-F238E27FC236}">
                <a16:creationId xmlns:a16="http://schemas.microsoft.com/office/drawing/2014/main" id="{6A983D98-E0AB-429A-9EC2-B50D4216D69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48900" y="1512000"/>
            <a:ext cx="1764000" cy="4679250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5" name="Текст 6">
            <a:extLst>
              <a:ext uri="{FF2B5EF4-FFF2-40B4-BE49-F238E27FC236}">
                <a16:creationId xmlns:a16="http://schemas.microsoft.com/office/drawing/2014/main" id="{755213BF-EF6D-45DC-A01B-DE6C2F23A6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007350" y="1507535"/>
            <a:ext cx="1764000" cy="4679250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7" name="Текст 7">
            <a:extLst>
              <a:ext uri="{FF2B5EF4-FFF2-40B4-BE49-F238E27FC236}">
                <a16:creationId xmlns:a16="http://schemas.microsoft.com/office/drawing/2014/main" id="{77D6BBBA-F4A3-45D4-91BC-A405FFDC7C3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865800" y="1507535"/>
            <a:ext cx="1764000" cy="4683715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D09234E-176D-4BBF-9391-7B6F018C51A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5A8293F-A5B5-4FCC-BF27-A25B1BAFF245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9748372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по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5" name="Подзаголовок 2">
            <a:extLst>
              <a:ext uri="{FF2B5EF4-FFF2-40B4-BE49-F238E27FC236}">
                <a16:creationId xmlns:a16="http://schemas.microsoft.com/office/drawing/2014/main" id="{10727B06-56A8-44A2-B6C2-9ED183D107F3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1" y="1008000"/>
            <a:ext cx="9198116" cy="360000"/>
          </a:xfrm>
        </p:spPr>
        <p:txBody>
          <a:bodyPr rtlCol="0"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8CCB8C2-B6A2-4C69-8D3A-57420A034BA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E801980-CBAE-4A50-886D-54D7BB2E1947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5058552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1EDF756E-F310-4229-ACDD-055D299A95FB}"/>
              </a:ext>
            </a:extLst>
          </p:cNvPr>
          <p:cNvSpPr/>
          <p:nvPr userDrawn="1"/>
        </p:nvSpPr>
        <p:spPr>
          <a:xfrm>
            <a:off x="6297105" y="424206"/>
            <a:ext cx="5505254" cy="573149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E25951D2-91DB-40E7-95D5-4B372602DEB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07666241-4AF6-458A-A571-6C6C291D72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32775" y="3639199"/>
            <a:ext cx="5053936" cy="1192038"/>
          </a:xfrm>
          <a:solidFill>
            <a:schemeClr val="bg1"/>
          </a:solidFill>
        </p:spPr>
        <p:txBody>
          <a:bodyPr lIns="252000" tIns="0" rtlCol="0" anchor="ctr"/>
          <a:lstStyle>
            <a:lvl1pPr marL="0" indent="0" algn="l">
              <a:lnSpc>
                <a:spcPct val="100000"/>
              </a:lnSpc>
              <a:buNone/>
              <a:defRPr sz="1800" i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6F4F2BBF-F210-4954-9C73-A0030AACDD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2775" y="993303"/>
            <a:ext cx="5053936" cy="2513468"/>
          </a:xfrm>
        </p:spPr>
        <p:txBody>
          <a:bodyPr rtlCol="0"/>
          <a:lstStyle>
            <a:lvl1pPr rtl="0">
              <a:defRPr sz="5400" cap="none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2277791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10" name="Объект 2">
            <a:extLst>
              <a:ext uri="{FF2B5EF4-FFF2-40B4-BE49-F238E27FC236}">
                <a16:creationId xmlns:a16="http://schemas.microsoft.com/office/drawing/2014/main" id="{FD1EE834-4B70-4715-8346-1C0298347E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1046375"/>
            <a:ext cx="9198000" cy="5130588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2800888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id="{EAE43F4C-1A64-4197-A44B-E6EB874E24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2000" y="1046376"/>
            <a:ext cx="4435831" cy="5130588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8" name="Объект 3">
            <a:extLst>
              <a:ext uri="{FF2B5EF4-FFF2-40B4-BE49-F238E27FC236}">
                <a16:creationId xmlns:a16="http://schemas.microsoft.com/office/drawing/2014/main" id="{D7B3F5B8-DC28-4878-AC9F-D434D7542D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94169" y="1046376"/>
            <a:ext cx="4435831" cy="5130588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574397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7" name="Текст 2">
            <a:extLst>
              <a:ext uri="{FF2B5EF4-FFF2-40B4-BE49-F238E27FC236}">
                <a16:creationId xmlns:a16="http://schemas.microsoft.com/office/drawing/2014/main" id="{CB97B01E-88B2-448F-BD96-A1AAFA39AC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1068420"/>
            <a:ext cx="4434840" cy="823912"/>
          </a:xfrm>
          <a:solidFill>
            <a:schemeClr val="tx1"/>
          </a:solidFill>
        </p:spPr>
        <p:txBody>
          <a:bodyPr rtlCol="0" anchor="ctr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8" name="Текст 4">
            <a:extLst>
              <a:ext uri="{FF2B5EF4-FFF2-40B4-BE49-F238E27FC236}">
                <a16:creationId xmlns:a16="http://schemas.microsoft.com/office/drawing/2014/main" id="{40BADDE2-4EE6-41B4-804C-EBF680128B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195160" y="1068420"/>
            <a:ext cx="4434840" cy="823912"/>
          </a:xfrm>
          <a:solidFill>
            <a:schemeClr val="tx1"/>
          </a:solidFill>
        </p:spPr>
        <p:txBody>
          <a:bodyPr rtlCol="0" anchor="ctr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9" name="Объект 3">
            <a:extLst>
              <a:ext uri="{FF2B5EF4-FFF2-40B4-BE49-F238E27FC236}">
                <a16:creationId xmlns:a16="http://schemas.microsoft.com/office/drawing/2014/main" id="{BB0A14E0-899D-4594-BC9E-AE89BF0D3A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2001" y="2096752"/>
            <a:ext cx="4434840" cy="4092911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0" name="Объект 5">
            <a:extLst>
              <a:ext uri="{FF2B5EF4-FFF2-40B4-BE49-F238E27FC236}">
                <a16:creationId xmlns:a16="http://schemas.microsoft.com/office/drawing/2014/main" id="{2C699014-D902-4E9A-80CD-8D2BCFE670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195160" y="2096752"/>
            <a:ext cx="4434840" cy="4092911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8634682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432000" y="6356350"/>
            <a:ext cx="4114800" cy="365125"/>
          </a:xfrm>
        </p:spPr>
        <p:txBody>
          <a:bodyPr rtlCol="0"/>
          <a:lstStyle/>
          <a:p>
            <a:pPr rtl="0"/>
            <a:r>
              <a:rPr lang="ru-RU" noProof="0"/>
              <a:t>Добавление нижнего колонтитула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8" name="Заголовок 1">
            <a:extLst>
              <a:ext uri="{FF2B5EF4-FFF2-40B4-BE49-F238E27FC236}">
                <a16:creationId xmlns:a16="http://schemas.microsoft.com/office/drawing/2014/main" id="{AC67C685-BABE-4B77-8C5E-B39B093D3A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1" y="457200"/>
            <a:ext cx="3159612" cy="1600200"/>
          </a:xfrm>
        </p:spPr>
        <p:txBody>
          <a:bodyPr rtlCol="0" anchor="b"/>
          <a:lstStyle>
            <a:lvl1pPr>
              <a:defRPr sz="28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9" name="Текст 3">
            <a:extLst>
              <a:ext uri="{FF2B5EF4-FFF2-40B4-BE49-F238E27FC236}">
                <a16:creationId xmlns:a16="http://schemas.microsoft.com/office/drawing/2014/main" id="{0B6B7795-36CC-459B-AE8B-7FB2F40AF3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32001" y="2057400"/>
            <a:ext cx="3159612" cy="4126584"/>
          </a:xfrm>
        </p:spPr>
        <p:txBody>
          <a:bodyPr rtlCol="0"/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10" name="Объект 2">
            <a:extLst>
              <a:ext uri="{FF2B5EF4-FFF2-40B4-BE49-F238E27FC236}">
                <a16:creationId xmlns:a16="http://schemas.microsoft.com/office/drawing/2014/main" id="{79F53EF1-D412-467C-B7CE-30536F140A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70722" y="457201"/>
            <a:ext cx="6023727" cy="5726784"/>
          </a:xfrm>
        </p:spPr>
        <p:txBody>
          <a:bodyPr rtlCol="0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8720005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432000" y="6356350"/>
            <a:ext cx="4114800" cy="365125"/>
          </a:xfrm>
        </p:spPr>
        <p:txBody>
          <a:bodyPr rtlCol="0"/>
          <a:lstStyle/>
          <a:p>
            <a:pPr rtl="0"/>
            <a:r>
              <a:rPr lang="ru-RU" noProof="0"/>
              <a:t>Добавление нижнего колонтитула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8" name="Заголовок 1">
            <a:extLst>
              <a:ext uri="{FF2B5EF4-FFF2-40B4-BE49-F238E27FC236}">
                <a16:creationId xmlns:a16="http://schemas.microsoft.com/office/drawing/2014/main" id="{AC67C685-BABE-4B77-8C5E-B39B093D3A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1" y="457200"/>
            <a:ext cx="3159612" cy="1600200"/>
          </a:xfrm>
        </p:spPr>
        <p:txBody>
          <a:bodyPr rtlCol="0" anchor="b"/>
          <a:lstStyle>
            <a:lvl1pPr>
              <a:defRPr sz="2800"/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9" name="Текст 3">
            <a:extLst>
              <a:ext uri="{FF2B5EF4-FFF2-40B4-BE49-F238E27FC236}">
                <a16:creationId xmlns:a16="http://schemas.microsoft.com/office/drawing/2014/main" id="{0B6B7795-36CC-459B-AE8B-7FB2F40AF3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32001" y="2057400"/>
            <a:ext cx="3159612" cy="4126584"/>
          </a:xfrm>
        </p:spPr>
        <p:txBody>
          <a:bodyPr rtlCol="0"/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12" name="Рисунок 2">
            <a:extLst>
              <a:ext uri="{FF2B5EF4-FFF2-40B4-BE49-F238E27FC236}">
                <a16:creationId xmlns:a16="http://schemas.microsoft.com/office/drawing/2014/main" id="{10319378-269C-406E-9B84-FCF22DA02EFF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3788021" y="457201"/>
            <a:ext cx="5949868" cy="5726784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</p:spTree>
    <p:extLst>
      <p:ext uri="{BB962C8B-B14F-4D97-AF65-F5344CB8AC3E}">
        <p14:creationId xmlns:p14="http://schemas.microsoft.com/office/powerpoint/2010/main" val="3021472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537796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16D0504D-4610-4E9E-A2DB-8B701F044BB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2310D190-B83D-438A-91BC-470C41B22A2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139767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32C8D0EF-1DB6-4ADC-8F31-5AE53BF5EAF4}"/>
              </a:ext>
            </a:extLst>
          </p:cNvPr>
          <p:cNvSpPr/>
          <p:nvPr userDrawn="1"/>
        </p:nvSpPr>
        <p:spPr>
          <a:xfrm>
            <a:off x="69274" y="66963"/>
            <a:ext cx="9911201" cy="672734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62F208ED-79A0-4B2C-A5EE-9D27466BCA3F}"/>
              </a:ext>
            </a:extLst>
          </p:cNvPr>
          <p:cNvSpPr/>
          <p:nvPr userDrawn="1"/>
        </p:nvSpPr>
        <p:spPr>
          <a:xfrm>
            <a:off x="11407775" y="6356350"/>
            <a:ext cx="784225" cy="36512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0F41A2-6535-4CA6-81E4-026A5B56D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9198116" cy="432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13AB95C-7DD4-4796-80E4-1B7466A2A0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1512000"/>
            <a:ext cx="9198116" cy="467925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8879C91-B77F-4273-9A27-A3535FB889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2000" y="6356350"/>
            <a:ext cx="4114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 i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ECA3099-A94F-4C3E-BC29-780EDD38F7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47502" y="6401750"/>
            <a:ext cx="278418" cy="27432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200" i="1">
                <a:solidFill>
                  <a:schemeClr val="bg1"/>
                </a:solidFill>
              </a:defRPr>
            </a:lvl1pPr>
          </a:lstStyle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4" name="Надпись 3">
            <a:extLst>
              <a:ext uri="{FF2B5EF4-FFF2-40B4-BE49-F238E27FC236}">
                <a16:creationId xmlns:a16="http://schemas.microsoft.com/office/drawing/2014/main" id="{34FDC6F9-37F9-4E25-AECA-D307B8421C73}"/>
              </a:ext>
            </a:extLst>
          </p:cNvPr>
          <p:cNvSpPr txBox="1"/>
          <p:nvPr userDrawn="1"/>
        </p:nvSpPr>
        <p:spPr>
          <a:xfrm>
            <a:off x="9630116" y="6346108"/>
            <a:ext cx="1662546" cy="404658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pPr algn="r" rtl="0">
              <a:lnSpc>
                <a:spcPts val="1400"/>
              </a:lnSpc>
            </a:pPr>
            <a:r>
              <a:rPr lang="ru-RU" sz="1600" b="1" spc="-100" noProof="0">
                <a:solidFill>
                  <a:schemeClr val="tx1"/>
                </a:solidFill>
                <a:latin typeface="Corbel" panose="020B0503020204020204" pitchFamily="34" charset="0"/>
              </a:rPr>
              <a:t>БАНК</a:t>
            </a:r>
            <a:r>
              <a:rPr lang="ru-RU" sz="1600" b="1" spc="-100" noProof="0">
                <a:solidFill>
                  <a:schemeClr val="tx1">
                    <a:lumMod val="50000"/>
                    <a:lumOff val="50000"/>
                  </a:schemeClr>
                </a:solidFill>
                <a:latin typeface="Corbel" panose="020B0503020204020204" pitchFamily="34" charset="0"/>
              </a:rPr>
              <a:t> WOODGROVE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6B322F68-670D-45A0-A54F-7E70BCEAED3F}"/>
              </a:ext>
            </a:extLst>
          </p:cNvPr>
          <p:cNvSpPr/>
          <p:nvPr userDrawn="1"/>
        </p:nvSpPr>
        <p:spPr>
          <a:xfrm>
            <a:off x="0" y="6794309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E69B5F15-353A-4344-8D61-F4E25AA9FB6C}"/>
              </a:ext>
            </a:extLst>
          </p:cNvPr>
          <p:cNvSpPr/>
          <p:nvPr userDrawn="1"/>
        </p:nvSpPr>
        <p:spPr>
          <a:xfrm>
            <a:off x="0" y="0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2FA0C0AA-FCE8-4A7F-928A-54C96BBA9053}"/>
              </a:ext>
            </a:extLst>
          </p:cNvPr>
          <p:cNvSpPr/>
          <p:nvPr userDrawn="1"/>
        </p:nvSpPr>
        <p:spPr>
          <a:xfrm rot="5400000">
            <a:off x="-3378441" y="3410285"/>
            <a:ext cx="6826157" cy="692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946163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2" r:id="rId2"/>
    <p:sldLayoutId id="2147483663" r:id="rId3"/>
    <p:sldLayoutId id="2147483658" r:id="rId4"/>
    <p:sldLayoutId id="2147483665" r:id="rId5"/>
    <p:sldLayoutId id="2147483659" r:id="rId6"/>
    <p:sldLayoutId id="2147483660" r:id="rId7"/>
    <p:sldLayoutId id="2147483664" r:id="rId8"/>
    <p:sldLayoutId id="2147483650" r:id="rId9"/>
    <p:sldLayoutId id="2147483656" r:id="rId10"/>
    <p:sldLayoutId id="2147483657" r:id="rId11"/>
    <p:sldLayoutId id="2147483654" r:id="rId12"/>
    <p:sldLayoutId id="2147483666" r:id="rId13"/>
    <p:sldLayoutId id="2147483667" r:id="rId14"/>
    <p:sldLayoutId id="2147483668" r:id="rId15"/>
    <p:sldLayoutId id="2147483669" r:id="rId16"/>
    <p:sldLayoutId id="2147483670" r:id="rId17"/>
    <p:sldLayoutId id="2147483671" r:id="rId18"/>
    <p:sldLayoutId id="2147483672" r:id="rId19"/>
    <p:sldLayoutId id="2147483655" r:id="rId2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 cap="all" spc="-1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6700" indent="-2667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42925" indent="-27622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096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763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430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ktu.kz/departments/sc_ite.aspx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3">
            <a:extLst>
              <a:ext uri="{FF2B5EF4-FFF2-40B4-BE49-F238E27FC236}">
                <a16:creationId xmlns:a16="http://schemas.microsoft.com/office/drawing/2014/main" id="{4772945D-CA91-4CFE-8EB7-941C7618C9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9528" y="6538437"/>
            <a:ext cx="3182471" cy="306115"/>
          </a:xfrm>
        </p:spPr>
        <p:txBody>
          <a:bodyPr rtlCol="0"/>
          <a:lstStyle/>
          <a:p>
            <a:pPr algn="ctr"/>
            <a:r>
              <a:rPr lang="ru-RU" b="1" dirty="0" err="1">
                <a:latin typeface="Calibri" panose="020F0502020204030204" pitchFamily="34" charset="0"/>
                <a:cs typeface="Calibri" panose="020F0502020204030204" pitchFamily="34" charset="0"/>
              </a:rPr>
              <a:t>Өскемен</a:t>
            </a:r>
            <a:r>
              <a:rPr lang="ru-RU" b="1" dirty="0">
                <a:latin typeface="Calibri" panose="020F0502020204030204" pitchFamily="34" charset="0"/>
                <a:cs typeface="Calibri" panose="020F0502020204030204" pitchFamily="34" charset="0"/>
              </a:rPr>
              <a:t>, 2024 г.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-354077" y="176045"/>
            <a:ext cx="105484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КЕАҚ «Д. </a:t>
            </a:r>
            <a:r>
              <a:rPr lang="ru-RU" sz="20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Серікбаев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атындағы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Шығыс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Қазақстан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техникалық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университеті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»</a:t>
            </a:r>
          </a:p>
          <a:p>
            <a:pPr algn="ctr"/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Цифрлық</a:t>
            </a:r>
            <a:r>
              <a:rPr lang="ru-RU" sz="2000" i="1" u="sng" dirty="0">
                <a:latin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технологиялар және 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жасанды интеллект 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мектебі</a:t>
            </a:r>
            <a:endParaRPr lang="ru-RU" sz="2000" i="1" u="sng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866600" y="5214998"/>
            <a:ext cx="499060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Цифрлық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технологиялар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және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жасанды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интеллект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мектебінің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қауымдастырылған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профессоры  АЛИБЕККЫЗЫ К. </a:t>
            </a:r>
          </a:p>
          <a:p>
            <a:endParaRPr lang="ru-RU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779287" y="1660926"/>
            <a:ext cx="11077916" cy="266618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400" b="1" dirty="0"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ru-RU" sz="4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ӨНДІРІС</a:t>
            </a:r>
            <a:r>
              <a:rPr lang="ru-RU" sz="4400" b="1" i="0" baseline="300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44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ҮДЕРІСІН АВТОМАТТАНДЫРУ</a:t>
            </a:r>
            <a:r>
              <a:rPr lang="ru-RU" sz="4400" b="1" dirty="0">
                <a:latin typeface="Calibri" panose="020F0502020204030204" pitchFamily="34" charset="0"/>
                <a:cs typeface="Calibri" panose="020F0502020204030204" pitchFamily="34" charset="0"/>
              </a:rPr>
              <a:t>» пәні </a:t>
            </a:r>
            <a:r>
              <a:rPr lang="ru-RU" sz="4400" b="1" dirty="0" err="1">
                <a:latin typeface="Calibri" panose="020F0502020204030204" pitchFamily="34" charset="0"/>
                <a:cs typeface="Calibri" panose="020F0502020204030204" pitchFamily="34" charset="0"/>
              </a:rPr>
              <a:t>бойынша</a:t>
            </a:r>
            <a:endParaRPr lang="ru-RU" sz="4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4400" b="1" dirty="0">
                <a:latin typeface="Calibri" panose="020F0502020204030204" pitchFamily="34" charset="0"/>
                <a:cs typeface="Calibri" panose="020F0502020204030204" pitchFamily="34" charset="0"/>
              </a:rPr>
              <a:t> лекциялар курсы</a:t>
            </a:r>
          </a:p>
          <a:p>
            <a:r>
              <a:rPr lang="ru-RU" sz="4400" b="1" dirty="0">
                <a:latin typeface="Calibri" panose="020F0502020204030204" pitchFamily="34" charset="0"/>
                <a:cs typeface="Calibri" panose="020F0502020204030204" pitchFamily="34" charset="0"/>
              </a:rPr>
              <a:t>2 -</a:t>
            </a:r>
            <a:r>
              <a:rPr lang="en-US" sz="4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4400" b="1" dirty="0">
                <a:latin typeface="Calibri" panose="020F0502020204030204" pitchFamily="34" charset="0"/>
                <a:cs typeface="Calibri" panose="020F0502020204030204" pitchFamily="34" charset="0"/>
              </a:rPr>
              <a:t>ЛЕКЦИЯ</a:t>
            </a:r>
          </a:p>
        </p:txBody>
      </p:sp>
      <p:pic>
        <p:nvPicPr>
          <p:cNvPr id="3074" name="Picture 2" descr="teamwork - ConnectCarolina User Informatio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121" y="2638912"/>
            <a:ext cx="286385" cy="286385"/>
          </a:xfrm>
          <a:prstGeom prst="rect">
            <a:avLst/>
          </a:prstGeom>
          <a:noFill/>
          <a:ln>
            <a:solidFill>
              <a:schemeClr val="tx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Выпускной вечер Выпускник университета Компьютерные иконы Ученая степень  Женщина, женщина, люди, логотип, церемония вручения дипломов png | PNGWi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8603" y="5325889"/>
            <a:ext cx="266401" cy="266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FC0E441-9B68-865B-8522-266AB395022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17099" y="29143"/>
            <a:ext cx="2374900" cy="119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9616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312871" y="1050533"/>
            <a:ext cx="11566258" cy="1252830"/>
          </a:xfrm>
          <a:prstGeom prst="rect">
            <a:avLst/>
          </a:prstGeom>
          <a:gradFill flip="none" rotWithShape="1">
            <a:gsLst>
              <a:gs pos="70000">
                <a:schemeClr val="bg1"/>
              </a:gs>
              <a:gs pos="9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Дәріс </a:t>
            </a:r>
            <a:r>
              <a:rPr lang="ru-RU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мақсаты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технологиялық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процестерді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автоматтандырудың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типтік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шешімдері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туралы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жалпы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түсінік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алу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just"/>
            <a:endParaRPr lang="ru-RU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ru-RU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Дәріс </a:t>
            </a:r>
            <a:r>
              <a:rPr lang="ru-RU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мазмұны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технологиялық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процесті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басқарудың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сипаттамаларын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құрылымын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және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принциптерін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оқу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just"/>
            <a:endParaRPr lang="ru-RU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483788" y="6546853"/>
            <a:ext cx="708212" cy="3326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Номер слайда 5">
            <a:extLst>
              <a:ext uri="{FF2B5EF4-FFF2-40B4-BE49-F238E27FC236}">
                <a16:creationId xmlns:a16="http://schemas.microsoft.com/office/drawing/2014/main" id="{70202D98-AA1E-41BB-B94E-180311759C13}"/>
              </a:ext>
            </a:extLst>
          </p:cNvPr>
          <p:cNvSpPr txBox="1">
            <a:spLocks/>
          </p:cNvSpPr>
          <p:nvPr/>
        </p:nvSpPr>
        <p:spPr>
          <a:xfrm>
            <a:off x="11859535" y="6546853"/>
            <a:ext cx="278418" cy="274324"/>
          </a:xfrm>
          <a:prstGeom prst="rect">
            <a:avLst/>
          </a:prstGeom>
        </p:spPr>
        <p:txBody>
          <a:bodyPr rtlCol="0"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dirty="0">
                <a:solidFill>
                  <a:schemeClr val="bg1"/>
                </a:solidFill>
              </a:rPr>
              <a:t>2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F123C38B-4EE2-5C1A-3883-A62D0AB20A20}"/>
              </a:ext>
            </a:extLst>
          </p:cNvPr>
          <p:cNvSpPr txBox="1">
            <a:spLocks/>
          </p:cNvSpPr>
          <p:nvPr/>
        </p:nvSpPr>
        <p:spPr>
          <a:xfrm>
            <a:off x="559448" y="433253"/>
            <a:ext cx="10831743" cy="96879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 ЛЕКЦИЯ - </a:t>
            </a:r>
            <a:r>
              <a:rPr lang="ru-RU" sz="28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Технологиялық</a:t>
            </a:r>
            <a:r>
              <a:rPr lang="ru-RU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автоматтандыру</a:t>
            </a:r>
            <a:r>
              <a:rPr lang="ru-RU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объектілерінің</a:t>
            </a:r>
            <a:r>
              <a:rPr lang="ru-RU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сипаттамасы</a:t>
            </a:r>
            <a:endParaRPr lang="ru-KZ" sz="28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31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6B6EE4F5-9FBA-1E12-D4CF-6A13A7976F71}"/>
              </a:ext>
            </a:extLst>
          </p:cNvPr>
          <p:cNvSpPr/>
          <p:nvPr/>
        </p:nvSpPr>
        <p:spPr>
          <a:xfrm>
            <a:off x="312871" y="2581155"/>
            <a:ext cx="11566258" cy="3321934"/>
          </a:xfrm>
          <a:prstGeom prst="rect">
            <a:avLst/>
          </a:prstGeom>
          <a:gradFill flip="none" rotWithShape="1">
            <a:gsLst>
              <a:gs pos="70000">
                <a:schemeClr val="bg1"/>
              </a:gs>
              <a:gs pos="9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ru-RU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2.1 </a:t>
            </a:r>
            <a:r>
              <a:rPr lang="ru-RU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Технологиялық</a:t>
            </a:r>
            <a:r>
              <a:rPr lang="ru-RU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процестердің</a:t>
            </a:r>
            <a:r>
              <a:rPr lang="ru-RU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сипаттамасы</a:t>
            </a:r>
            <a:endParaRPr lang="ru-RU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ru-RU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Қазіргі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ауыл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шаруашылығы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өндірісі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күрделі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биотехникалық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жүйелердің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жиынтығы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болып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табылады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	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Жалпы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жағдайда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технологиялық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процесс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келесі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операцияның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басы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алдыңғы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операцияның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басына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қатысты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ауыстырылған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кезде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параллельді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дәйекті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немесе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аралас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орындалатын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технологиялық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операциялар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арқылы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жүзеге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асырылады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just"/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Бақылау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әрекеттері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күнделікті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жұмыс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тәртібімен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технологиялық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жабдықтың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жұмыс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режимімен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өндірістік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нұсқаулармен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және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т.б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Бақылау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әрекеттері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автоматты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түрде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немесе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қолмен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жүзеге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асырылады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just"/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Басқару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жүйесіндегі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қосылу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схемасы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суретте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көрсетілген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Процесске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әсер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етуді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келесідей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жіктеуге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болады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371824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31181" y="36823"/>
            <a:ext cx="12137953" cy="6784354"/>
          </a:xfrm>
          <a:prstGeom prst="rect">
            <a:avLst/>
          </a:prstGeom>
          <a:gradFill flip="none" rotWithShape="1">
            <a:gsLst>
              <a:gs pos="70000">
                <a:schemeClr val="bg1"/>
              </a:gs>
              <a:gs pos="9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ru-RU" sz="1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ru-RU" sz="1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ru-RU" sz="1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ru-RU" sz="1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ru-RU" sz="1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ru-RU" sz="1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ru-RU" sz="1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ru-RU" sz="1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ru-RU" sz="1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ru-RU" sz="1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ru-RU" sz="1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ru-RU" sz="1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ru-RU" sz="1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ru-RU" sz="1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ru-RU" sz="1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ru-RU" sz="1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ru-RU" sz="1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2.1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сурет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 Автоматты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басқару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жүйелеріндегі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қосылыстар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схемасы</a:t>
            </a:r>
            <a:endParaRPr lang="ru-RU" sz="1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ОУ</a:t>
            </a:r>
            <a:r>
              <a:rPr lang="en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басқару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объектісі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 УУ</a:t>
            </a:r>
            <a:r>
              <a:rPr lang="en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басқару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құрылғысы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just"/>
            <a:endParaRPr lang="ru-RU" sz="1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басқарылатын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әсерлер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вектормен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көрсетілген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Бұл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топқа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берілген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деңгейде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сақталуы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немесе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берілген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заңға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сәйкес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өзгертілуі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тиіс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айнымалы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параметрлер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кіреді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Параметрлерді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тұрақтандыру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сапасы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автоматтандырылған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технологиялық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технология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талаптарымен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және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басқару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жүйесінің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мүмкіндіктерімен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анықталады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just"/>
            <a:endParaRPr lang="ru-RU" sz="1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алаңдататын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әсерлер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вектормен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көрсетілген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Бұл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топқа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өзгерістер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сыртқы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жағдайлардың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жабдықтың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сипаттамаларының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және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т.б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әсерімен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сипатталатын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айнымалылар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кіреді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just"/>
            <a:endParaRPr lang="ru-RU" sz="1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Бұл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топқа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кіретін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айнымалылар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басқару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мақсаттары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үшін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процеске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әсер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ету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үшін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пайдаланылады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1483788" y="6546853"/>
            <a:ext cx="708212" cy="3326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Номер слайда 5">
            <a:extLst>
              <a:ext uri="{FF2B5EF4-FFF2-40B4-BE49-F238E27FC236}">
                <a16:creationId xmlns:a16="http://schemas.microsoft.com/office/drawing/2014/main" id="{70202D98-AA1E-41BB-B94E-180311759C13}"/>
              </a:ext>
            </a:extLst>
          </p:cNvPr>
          <p:cNvSpPr txBox="1">
            <a:spLocks/>
          </p:cNvSpPr>
          <p:nvPr/>
        </p:nvSpPr>
        <p:spPr>
          <a:xfrm>
            <a:off x="11859535" y="6546853"/>
            <a:ext cx="278418" cy="274324"/>
          </a:xfrm>
          <a:prstGeom prst="rect">
            <a:avLst/>
          </a:prstGeom>
        </p:spPr>
        <p:txBody>
          <a:bodyPr rtlCol="0"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dirty="0">
                <a:solidFill>
                  <a:schemeClr val="bg1"/>
                </a:solidFill>
              </a:rPr>
              <a:t>3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2869223-6C2F-2B6A-C67E-024596F8ED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6678" y="370255"/>
            <a:ext cx="7772400" cy="3345084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A138A6F-82F3-80D5-36FC-A66D1FD142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374" y="4473454"/>
            <a:ext cx="241381" cy="39080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4BB9B67-7241-F3DA-AD34-70251D96F91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0172" y="5399540"/>
            <a:ext cx="218231" cy="353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4146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93277" y="235865"/>
            <a:ext cx="11566258" cy="6310988"/>
          </a:xfrm>
          <a:prstGeom prst="rect">
            <a:avLst/>
          </a:prstGeom>
          <a:gradFill flip="none" rotWithShape="1">
            <a:gsLst>
              <a:gs pos="70000">
                <a:schemeClr val="bg1"/>
              </a:gs>
              <a:gs pos="9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2.2 </a:t>
            </a:r>
            <a:r>
              <a:rPr lang="ru-RU" sz="20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Процесті</a:t>
            </a:r>
            <a:r>
              <a:rPr lang="ru-RU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басқарудың</a:t>
            </a:r>
            <a:r>
              <a:rPr lang="ru-RU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құрылымы</a:t>
            </a:r>
            <a:r>
              <a:rPr lang="ru-RU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мен </a:t>
            </a:r>
            <a:r>
              <a:rPr lang="ru-RU" sz="20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принциптері</a:t>
            </a:r>
            <a:endParaRPr lang="ru-RU" sz="2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ru-RU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Жалпы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ТП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басқару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құрылымы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суретте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көрсетілген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Оператор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жүйенің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қажетті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бөлігі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болса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онда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ол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автоматтандырылған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деп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квалификацияланады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егер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жоқ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болса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онда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автоматты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just"/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Оператор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басқару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мақсатына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сәйкес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әрекет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етеді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және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оның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функциялары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жалпы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алғанда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өте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ауқымды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just"/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Логикалық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басқару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механизмдерді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іске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қосу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ауыстыру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және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тоқтату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реттілігін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қамтамасыз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ету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қажет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болған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жағдайларда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қоректік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заттарды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дайындау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және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тарату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көңді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шығару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және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т.б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үшін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ағынды-көлік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желілерін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басқару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үшін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қолданылады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технологиялық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процестің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қалыпты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жұмыс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істеуі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және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авариялық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жағдайларда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жабдықты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қорғау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Логикалық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бақылау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үшін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алдыңғы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уақыттағы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ТП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күйін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білу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маңызды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just"/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Бағдарламаны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басқару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ашық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контурлы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автоматты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басқару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жүйелерінде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жүзеге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асырылады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	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Бақыланатын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мөлшер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алдын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ала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белгіленген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бағдарламаға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сәйкес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өзгереді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Логикалық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бақылау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принципінен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айырмашылығы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уақыттың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алдыңғы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нүктесіндегі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ТП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жағдайын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білу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қажет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емес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1483788" y="6546853"/>
            <a:ext cx="708212" cy="3326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Номер слайда 5">
            <a:extLst>
              <a:ext uri="{FF2B5EF4-FFF2-40B4-BE49-F238E27FC236}">
                <a16:creationId xmlns:a16="http://schemas.microsoft.com/office/drawing/2014/main" id="{70202D98-AA1E-41BB-B94E-180311759C13}"/>
              </a:ext>
            </a:extLst>
          </p:cNvPr>
          <p:cNvSpPr txBox="1">
            <a:spLocks/>
          </p:cNvSpPr>
          <p:nvPr/>
        </p:nvSpPr>
        <p:spPr>
          <a:xfrm>
            <a:off x="11859535" y="6546853"/>
            <a:ext cx="278418" cy="274324"/>
          </a:xfrm>
          <a:prstGeom prst="rect">
            <a:avLst/>
          </a:prstGeom>
        </p:spPr>
        <p:txBody>
          <a:bodyPr rtlCol="0"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dirty="0">
                <a:solidFill>
                  <a:schemeClr val="bg1"/>
                </a:solidFill>
              </a:rPr>
              <a:t>4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19688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D5D9B2-1F1D-7F7C-EDDF-E7DFEF60B7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4F16B02-B688-598E-5DCE-28648F1FEBD4}"/>
              </a:ext>
            </a:extLst>
          </p:cNvPr>
          <p:cNvSpPr/>
          <p:nvPr/>
        </p:nvSpPr>
        <p:spPr>
          <a:xfrm>
            <a:off x="11483788" y="6546853"/>
            <a:ext cx="708212" cy="3326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Номер слайда 5">
            <a:extLst>
              <a:ext uri="{FF2B5EF4-FFF2-40B4-BE49-F238E27FC236}">
                <a16:creationId xmlns:a16="http://schemas.microsoft.com/office/drawing/2014/main" id="{76AE9173-35A7-A10C-F9D2-EECF5DC807B5}"/>
              </a:ext>
            </a:extLst>
          </p:cNvPr>
          <p:cNvSpPr txBox="1">
            <a:spLocks/>
          </p:cNvSpPr>
          <p:nvPr/>
        </p:nvSpPr>
        <p:spPr>
          <a:xfrm>
            <a:off x="11859535" y="6546853"/>
            <a:ext cx="278418" cy="274324"/>
          </a:xfrm>
          <a:prstGeom prst="rect">
            <a:avLst/>
          </a:prstGeom>
        </p:spPr>
        <p:txBody>
          <a:bodyPr rtlCol="0"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dirty="0">
                <a:solidFill>
                  <a:schemeClr val="bg1"/>
                </a:solidFill>
              </a:rPr>
              <a:t>5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D9A369-6F01-F034-6CCA-8676B5806446}"/>
              </a:ext>
            </a:extLst>
          </p:cNvPr>
          <p:cNvSpPr txBox="1"/>
          <p:nvPr/>
        </p:nvSpPr>
        <p:spPr>
          <a:xfrm>
            <a:off x="2234689" y="5981560"/>
            <a:ext cx="79431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KZ" dirty="0">
                <a:latin typeface="Calibri" panose="020F0502020204030204" pitchFamily="34" charset="0"/>
                <a:cs typeface="Calibri" panose="020F0502020204030204" pitchFamily="34" charset="0"/>
              </a:rPr>
              <a:t>2.2 сурет -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Басқарудың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блок-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схемасы</a:t>
            </a:r>
            <a:endParaRPr lang="ru-KZ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C0D8240-8F47-A923-F1E9-B019BB77C7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5018" y="590309"/>
            <a:ext cx="7419372" cy="4953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9299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312871" y="159038"/>
            <a:ext cx="11566258" cy="6076709"/>
          </a:xfrm>
          <a:prstGeom prst="rect">
            <a:avLst/>
          </a:prstGeom>
          <a:gradFill flip="none" rotWithShape="1">
            <a:gsLst>
              <a:gs pos="70000">
                <a:schemeClr val="bg1"/>
              </a:gs>
              <a:gs pos="9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2.3 </a:t>
            </a:r>
            <a:r>
              <a:rPr lang="ru-RU" sz="16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Ауыл</a:t>
            </a:r>
            <a:r>
              <a:rPr lang="ru-RU" sz="1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шаруашылығы</a:t>
            </a:r>
            <a:r>
              <a:rPr lang="ru-RU" sz="1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өндірісін</a:t>
            </a:r>
            <a:r>
              <a:rPr lang="ru-RU" sz="1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автоматтандырудың</a:t>
            </a:r>
            <a:r>
              <a:rPr lang="ru-RU" sz="1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ерекшеліктері</a:t>
            </a:r>
            <a:endParaRPr lang="ru-RU" sz="16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ru-RU" sz="1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Ауыл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шаруашылығын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автоматтандыру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саланың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бай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тәжірибесіне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сүйенеді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Сонымен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бірге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мал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және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өсімдік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шаруашылығында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қолданылатын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автоматтандыру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әдістері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мен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құралдарына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ауыл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шаруашылығы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өндірісінің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ерекшеліктеріне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байланысты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нақты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талаптар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қойылады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just"/>
            <a:endParaRPr lang="ru-RU" sz="1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Ауылшаруашылық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техникасының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үлкен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аумақтарға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таралуы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және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оның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жөндеу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базасынан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қашық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орналасуы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қондырғылардың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салыстырмалы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түрде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төмен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қуаттылығы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жұмыс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жылдамдығының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төмендігі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және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жұмыс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істейтін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персоналдың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біліктілігінің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төмендігі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сондай-ақ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оларды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пайдаланудың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маусымдылығы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және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қысқа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мерзімділігі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маңызды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ерекшеліктері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болып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табылады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Демек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автоматтандыру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құралдары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өте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әртүрлі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салыстырмалы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түрде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арзан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конструкциясы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қарапайым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және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пайдалануда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сенімді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болуы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керек.</a:t>
            </a:r>
          </a:p>
          <a:p>
            <a:pPr algn="just"/>
            <a:endParaRPr lang="ru-RU" sz="1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Ауылшаруашылық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өндірісінің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басты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ерекшелігі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өнімнің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қалыптасу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процестерінің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үздіксіздігімен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және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оны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өндірудің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циклдік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сипатымен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өндірісті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жеделдету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арқылы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өнім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шығаруды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ұлғайту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мүмкін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еместігімен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сипатталатын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биологиялық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объектілермен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жануарлар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мен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өсімдіктер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технологияның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ажырамас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байланысы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болып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табылады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just"/>
            <a:endParaRPr lang="ru-RU" sz="1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Көптеген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ауылшаруашылық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қондырғыларының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маңызды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ерекшелігі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олардың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қоршаған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орта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өзгермелі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ашық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ауада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жұмыс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істеуі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болып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табылады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ылғалдылық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пен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температураның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кең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диапазоны,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егістікте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қоспалардың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шаңның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үйінділердің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құмның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немесе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агрессивті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газдардың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(аммиак,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сутегі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болуы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сульфид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және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көмірқышқыл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газы),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бактериялық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ұрықтандыру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мал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шаруашылығында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көгеру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сондай-ақ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айтарлықтай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тербеліс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пен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соққылардың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болуы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мүмкін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just"/>
            <a:endParaRPr lang="ru-RU" sz="1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Көрсетілген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ерекшеліктерге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және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бірқатар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басқа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себептерге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байланысты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автоматтандыру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әдістері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мен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құралдары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және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ауыл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шаруашылығында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оларға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қойылатын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талаптар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өнеркәсіптікінен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айтарлықтай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ерекшеленеді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1483788" y="6546853"/>
            <a:ext cx="708212" cy="3326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Номер слайда 5">
            <a:extLst>
              <a:ext uri="{FF2B5EF4-FFF2-40B4-BE49-F238E27FC236}">
                <a16:creationId xmlns:a16="http://schemas.microsoft.com/office/drawing/2014/main" id="{70202D98-AA1E-41BB-B94E-180311759C13}"/>
              </a:ext>
            </a:extLst>
          </p:cNvPr>
          <p:cNvSpPr txBox="1">
            <a:spLocks/>
          </p:cNvSpPr>
          <p:nvPr/>
        </p:nvSpPr>
        <p:spPr>
          <a:xfrm>
            <a:off x="11859535" y="6546853"/>
            <a:ext cx="278418" cy="274324"/>
          </a:xfrm>
          <a:prstGeom prst="rect">
            <a:avLst/>
          </a:prstGeom>
        </p:spPr>
        <p:txBody>
          <a:bodyPr rtlCol="0"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dirty="0">
                <a:solidFill>
                  <a:schemeClr val="bg1"/>
                </a:solidFill>
              </a:rPr>
              <a:t>6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91617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71636" y="544009"/>
            <a:ext cx="11566258" cy="6002843"/>
          </a:xfrm>
          <a:prstGeom prst="rect">
            <a:avLst/>
          </a:prstGeom>
          <a:gradFill flip="none" rotWithShape="1">
            <a:gsLst>
              <a:gs pos="70000">
                <a:schemeClr val="bg1"/>
              </a:gs>
              <a:gs pos="9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2.4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Технологиялық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процестерді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автоматтандырудың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стандартты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техникалық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шешімдері</a:t>
            </a:r>
            <a:endParaRPr lang="ru-RU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ru-RU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Типтік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технологиялық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жүйеде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болатын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процестердің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бір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класы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үшін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жүйелердің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кең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ауқымы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үшін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қолайлы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стандартты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автоматтандыру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шешімін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жасауға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болады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Стандартты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шешімнің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болуы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автоматтандырылған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басқару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жүйесін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құру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міндетін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айтарлықтай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жеңілдетеді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just"/>
            <a:endParaRPr lang="ru-RU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Бақылау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мен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реттеуге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жататын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типтік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технологиялық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параметрлерге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шығын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деңгей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қысым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температура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және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бірқатар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сапа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көрсеткіштері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жатады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just"/>
            <a:endParaRPr lang="ru-RU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Ағынды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басқару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жүйелері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төмен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инерциямен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және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параметрдің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пульсациясымен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сипатталады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just"/>
            <a:endParaRPr lang="ru-RU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Әдетте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ағынды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басқару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клапан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немесе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қақпа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арқылы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зат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ағынын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тежеу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​​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болып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табылады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сорғы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жетегінің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айналу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жылдамдығының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немесе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айналып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өту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дәрежесінің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өзгеруіне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байланысты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құбырдағы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қысымның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өзгеруі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ағынның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бір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бөлігін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қосымша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арналар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арқылы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бұру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).</a:t>
            </a:r>
          </a:p>
          <a:p>
            <a:pPr algn="just"/>
            <a:endParaRPr lang="ru-RU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483788" y="6546853"/>
            <a:ext cx="708212" cy="3326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Номер слайда 5">
            <a:extLst>
              <a:ext uri="{FF2B5EF4-FFF2-40B4-BE49-F238E27FC236}">
                <a16:creationId xmlns:a16="http://schemas.microsoft.com/office/drawing/2014/main" id="{70202D98-AA1E-41BB-B94E-180311759C13}"/>
              </a:ext>
            </a:extLst>
          </p:cNvPr>
          <p:cNvSpPr txBox="1">
            <a:spLocks/>
          </p:cNvSpPr>
          <p:nvPr/>
        </p:nvSpPr>
        <p:spPr>
          <a:xfrm>
            <a:off x="11859535" y="6546853"/>
            <a:ext cx="278418" cy="274324"/>
          </a:xfrm>
          <a:prstGeom prst="rect">
            <a:avLst/>
          </a:prstGeom>
        </p:spPr>
        <p:txBody>
          <a:bodyPr rtlCol="0"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dirty="0">
                <a:solidFill>
                  <a:schemeClr val="bg1"/>
                </a:solidFill>
              </a:rPr>
              <a:t>7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98832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6293F1-E575-FF8E-0B98-BE9AE6DD6A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6D8862E0-5237-81EA-0F29-3FE0797C02B3}"/>
              </a:ext>
            </a:extLst>
          </p:cNvPr>
          <p:cNvSpPr/>
          <p:nvPr/>
        </p:nvSpPr>
        <p:spPr>
          <a:xfrm>
            <a:off x="271636" y="544010"/>
            <a:ext cx="11566258" cy="1261642"/>
          </a:xfrm>
          <a:prstGeom prst="rect">
            <a:avLst/>
          </a:prstGeom>
          <a:gradFill flip="none" rotWithShape="1">
            <a:gsLst>
              <a:gs pos="70000">
                <a:schemeClr val="bg1"/>
              </a:gs>
              <a:gs pos="9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Сұйық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және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газ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тәріздес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орталар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үшін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ағынды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реттегіштерді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іске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асыру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принциптері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3, а-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суретте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сусымалы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материалдар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үшін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б-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суретте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көрсетілген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287483B-D736-EBD4-E658-B17431FC625B}"/>
              </a:ext>
            </a:extLst>
          </p:cNvPr>
          <p:cNvSpPr/>
          <p:nvPr/>
        </p:nvSpPr>
        <p:spPr>
          <a:xfrm>
            <a:off x="11483788" y="6546853"/>
            <a:ext cx="708212" cy="3326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Номер слайда 5">
            <a:extLst>
              <a:ext uri="{FF2B5EF4-FFF2-40B4-BE49-F238E27FC236}">
                <a16:creationId xmlns:a16="http://schemas.microsoft.com/office/drawing/2014/main" id="{3A0D7A21-E02A-62D3-A233-D0BC39E8F0CD}"/>
              </a:ext>
            </a:extLst>
          </p:cNvPr>
          <p:cNvSpPr txBox="1">
            <a:spLocks/>
          </p:cNvSpPr>
          <p:nvPr/>
        </p:nvSpPr>
        <p:spPr>
          <a:xfrm>
            <a:off x="11859535" y="6546853"/>
            <a:ext cx="278418" cy="274324"/>
          </a:xfrm>
          <a:prstGeom prst="rect">
            <a:avLst/>
          </a:prstGeom>
        </p:spPr>
        <p:txBody>
          <a:bodyPr rtlCol="0"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dirty="0">
                <a:solidFill>
                  <a:schemeClr val="bg1"/>
                </a:solidFill>
              </a:rPr>
              <a:t>8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0A25F39-EB9D-C954-C853-4A288F360A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4076" y="2195680"/>
            <a:ext cx="9689712" cy="360323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0133813-ADF8-DB2C-3A4C-626F39C0F385}"/>
              </a:ext>
            </a:extLst>
          </p:cNvPr>
          <p:cNvSpPr txBox="1"/>
          <p:nvPr/>
        </p:nvSpPr>
        <p:spPr>
          <a:xfrm>
            <a:off x="3735729" y="6129324"/>
            <a:ext cx="61056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2.3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сурет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ru-KZ" dirty="0">
                <a:latin typeface="Calibri" panose="020F0502020204030204" pitchFamily="34" charset="0"/>
                <a:cs typeface="Calibri" panose="020F0502020204030204" pitchFamily="34" charset="0"/>
              </a:rPr>
              <a:t>Ағынды басқару схемалары</a:t>
            </a:r>
          </a:p>
        </p:txBody>
      </p:sp>
    </p:spTree>
    <p:extLst>
      <p:ext uri="{BB962C8B-B14F-4D97-AF65-F5344CB8AC3E}">
        <p14:creationId xmlns:p14="http://schemas.microsoft.com/office/powerpoint/2010/main" val="6940417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08D4FD-B9E6-C6FC-9FA4-BABC603924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C97AC2FA-C329-DD74-FC06-1CEB6DBE09AD}"/>
              </a:ext>
            </a:extLst>
          </p:cNvPr>
          <p:cNvSpPr/>
          <p:nvPr/>
        </p:nvSpPr>
        <p:spPr>
          <a:xfrm>
            <a:off x="271636" y="544009"/>
            <a:ext cx="11566258" cy="6002843"/>
          </a:xfrm>
          <a:prstGeom prst="rect">
            <a:avLst/>
          </a:prstGeom>
          <a:gradFill flip="none" rotWithShape="1">
            <a:gsLst>
              <a:gs pos="70000">
                <a:schemeClr val="bg1"/>
              </a:gs>
              <a:gs pos="9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Процесті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автоматтандыру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тәжірибесінде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екі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немесе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одан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да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көп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орталардың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ағынының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жылдамдығының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арақатынасын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тұрақтандыру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қажет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болатын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жағдайлар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кездеседі</a:t>
            </a:r>
            <a:r>
              <a:rPr lang="ru-RU" sz="20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3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в-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суретте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көрсетілген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схемада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G1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ағыны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жетекші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ал </a:t>
            </a:r>
            <a:r>
              <a:rPr lang="en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G2 = </a:t>
            </a:r>
            <a:r>
              <a:rPr lang="el-GR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γ</a:t>
            </a:r>
            <a:r>
              <a:rPr lang="en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G1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ағыны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бағынышты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болып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табылады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мұндағы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γ -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реттегіштің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статикалық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реттеуі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кезінде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орнатылатын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ағын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коэффициенті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коэффициенті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G1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негізгі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ағыны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өзгерген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кезде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FF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контроллері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G2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тәуелді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ағынын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пропорционалды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түрде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өзгертеді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Бақылау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заңын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таңдау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параметрді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тұрақтандырудың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қажетті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сапасына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байланысты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just"/>
            <a:endParaRPr lang="ru-RU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Деңгейді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басқару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жүйелері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ағынды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басқару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жүйелерімен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бірдей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мүмкіндіктерге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ие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just"/>
            <a:endParaRPr lang="ru-RU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Қысымның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тұрақтылығы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сондай-ақ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деңгейдің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тұрақтылығы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объектінің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материалдық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тепе-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теңдігін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көрсетеді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just"/>
            <a:endParaRPr lang="ru-RU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Температура – ​​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жүйенің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термодинамикалық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күйінің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көрсеткіші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Температураны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реттеу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жүйесінің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динамикалық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сипаттамалары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процестің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физикалық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және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химиялық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параметрлеріне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және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аппараттың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конструкциясына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байланысты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Мұндай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жүйенің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ерекшелігі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объектінің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және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көбінесе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өлшеу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түрлендіргішінің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елеулі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инерциясы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болып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табылады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Басқару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заңын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таңдау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объектінің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инерциясына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байланысты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ол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неғұрлым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үлкен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болса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басқару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заңы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соғұрлым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күрделірек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Өлшеу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түрлендіргішінің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уақыт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константасын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салқындату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сұйықтығының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жылдамдығын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арттыру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қорғаныш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қаптамасының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қабырғаларының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қалыңдығын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манта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азайту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және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т.б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2DADB41-AF5C-61BA-E57C-7D7F8CBE7BD2}"/>
              </a:ext>
            </a:extLst>
          </p:cNvPr>
          <p:cNvSpPr/>
          <p:nvPr/>
        </p:nvSpPr>
        <p:spPr>
          <a:xfrm>
            <a:off x="11483788" y="6546853"/>
            <a:ext cx="708212" cy="3326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Номер слайда 5">
            <a:extLst>
              <a:ext uri="{FF2B5EF4-FFF2-40B4-BE49-F238E27FC236}">
                <a16:creationId xmlns:a16="http://schemas.microsoft.com/office/drawing/2014/main" id="{B282363B-E36C-1797-EB4C-09E8E2E1808A}"/>
              </a:ext>
            </a:extLst>
          </p:cNvPr>
          <p:cNvSpPr txBox="1">
            <a:spLocks/>
          </p:cNvSpPr>
          <p:nvPr/>
        </p:nvSpPr>
        <p:spPr>
          <a:xfrm>
            <a:off x="11859535" y="6546853"/>
            <a:ext cx="278418" cy="274324"/>
          </a:xfrm>
          <a:prstGeom prst="rect">
            <a:avLst/>
          </a:prstGeom>
        </p:spPr>
        <p:txBody>
          <a:bodyPr rtlCol="0"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dirty="0">
                <a:solidFill>
                  <a:schemeClr val="bg1"/>
                </a:solidFill>
              </a:rPr>
              <a:t>9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56525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>
            <a:off x="11483788" y="6546853"/>
            <a:ext cx="708212" cy="3326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70202D98-AA1E-41BB-B94E-180311759C13}"/>
              </a:ext>
            </a:extLst>
          </p:cNvPr>
          <p:cNvSpPr txBox="1">
            <a:spLocks/>
          </p:cNvSpPr>
          <p:nvPr/>
        </p:nvSpPr>
        <p:spPr>
          <a:xfrm>
            <a:off x="11672047" y="6546852"/>
            <a:ext cx="465906" cy="311147"/>
          </a:xfrm>
          <a:prstGeom prst="rect">
            <a:avLst/>
          </a:prstGeom>
        </p:spPr>
        <p:txBody>
          <a:bodyPr rtlCol="0"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dirty="0">
                <a:solidFill>
                  <a:schemeClr val="bg1"/>
                </a:solidFill>
              </a:rPr>
              <a:t>10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809245" y="-25717"/>
            <a:ext cx="47525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36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ҚОРЫТЫНДЫ</a:t>
            </a:r>
          </a:p>
        </p:txBody>
      </p:sp>
      <p:sp>
        <p:nvSpPr>
          <p:cNvPr id="15" name="Скругленный прямоугольник 4"/>
          <p:cNvSpPr/>
          <p:nvPr/>
        </p:nvSpPr>
        <p:spPr>
          <a:xfrm>
            <a:off x="296563" y="945611"/>
            <a:ext cx="11608438" cy="28479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68580" tIns="68580" rIns="68580" bIns="68580" numCol="1" spcCol="1270" anchor="ctr" anchorCtr="0">
            <a:noAutofit/>
          </a:bodyPr>
          <a:lstStyle/>
          <a:p>
            <a:pPr lvl="0" algn="just"/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Ғылыми-техникалық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және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өндірістік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мәселелердің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кең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ауқымын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қамтитын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өндірістік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автоматика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білімнің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әртүрлі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салаларындағы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жетістіктерге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негізделген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Сонымен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бірге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бір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жағынан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, автоматика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басқа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ғылымдар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мен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өндірістерге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қиындықтар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туғызып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олардың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одан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әрі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дамуын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ынталандырса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екінші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жағынан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оларды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сапалы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жаңа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техникалық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құралдармен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және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зерттеу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әдістерімен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жабдықтайды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ru-RU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2" descr="https://s.yimg.com/uu/api/res/1.2/tjkFufV6lU46jKCVkaf6sw--~B/aD0xMjk5O3c9MjMwOTtzbT0xO2FwcGlkPXl0YWNoeW9u/http:/media.zenfs.com/en-US/homerun/motleyfool.com/dbf632d01469a96af308e75af32820ce">
            <a:extLst>
              <a:ext uri="{FF2B5EF4-FFF2-40B4-BE49-F238E27FC236}">
                <a16:creationId xmlns:a16="http://schemas.microsoft.com/office/drawing/2014/main" id="{35FCC488-40C2-C682-695B-FCE9565059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4080" y="3966121"/>
            <a:ext cx="4863839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50943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>
            <a:off x="11483788" y="6546853"/>
            <a:ext cx="708212" cy="3326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3619098" y="459281"/>
            <a:ext cx="4764831" cy="48923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ts val="3000"/>
              </a:lnSpc>
            </a:pPr>
            <a:r>
              <a:rPr lang="ru-RU" altLang="ru-RU" sz="3200" b="1" dirty="0" err="1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Қолданылған</a:t>
            </a:r>
            <a:r>
              <a:rPr lang="ru-RU" altLang="ru-RU" sz="3200" b="1" dirty="0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 </a:t>
            </a:r>
            <a:r>
              <a:rPr lang="ru-RU" altLang="ru-RU" sz="3200" b="1" dirty="0" err="1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әдебиеттер</a:t>
            </a:r>
            <a:endParaRPr lang="ru-RU" altLang="ru-RU" sz="3200" b="1" dirty="0">
              <a:solidFill>
                <a:schemeClr val="accent5">
                  <a:lumMod val="50000"/>
                </a:schemeClr>
              </a:solidFill>
              <a:latin typeface="Calibri" panose="020F0502020204030204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0202D98-AA1E-41BB-B94E-180311759C13}"/>
              </a:ext>
            </a:extLst>
          </p:cNvPr>
          <p:cNvSpPr txBox="1">
            <a:spLocks/>
          </p:cNvSpPr>
          <p:nvPr/>
        </p:nvSpPr>
        <p:spPr>
          <a:xfrm>
            <a:off x="11672047" y="6546852"/>
            <a:ext cx="465906" cy="311147"/>
          </a:xfrm>
          <a:prstGeom prst="rect">
            <a:avLst/>
          </a:prstGeom>
        </p:spPr>
        <p:txBody>
          <a:bodyPr rtlCol="0"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kk-KZ" dirty="0">
                <a:solidFill>
                  <a:schemeClr val="bg1"/>
                </a:solidFill>
              </a:rPr>
              <a:t>11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30982" y="948517"/>
            <a:ext cx="11341065" cy="61566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600" b="0" i="0" dirty="0">
                <a:solidFill>
                  <a:srgbClr val="000666"/>
                </a:solidFill>
                <a:effectLst/>
                <a:latin typeface="Georgia" panose="02040502050405020303" pitchFamily="18" charset="0"/>
              </a:rPr>
              <a:t>1. Мартыненко И.И., Лысенко В.Ф. Проектирование систем автоматики. — </a:t>
            </a:r>
            <a:r>
              <a:rPr lang="ru-RU" sz="1600" b="0" i="0" dirty="0" err="1">
                <a:solidFill>
                  <a:srgbClr val="000666"/>
                </a:solidFill>
                <a:effectLst/>
                <a:latin typeface="Georgia" panose="02040502050405020303" pitchFamily="18" charset="0"/>
              </a:rPr>
              <a:t>Агропромиздат</a:t>
            </a:r>
            <a:r>
              <a:rPr lang="ru-RU" sz="1600" b="0" i="0" dirty="0">
                <a:solidFill>
                  <a:srgbClr val="000666"/>
                </a:solidFill>
                <a:effectLst/>
                <a:latin typeface="Georgia" panose="02040502050405020303" pitchFamily="18" charset="0"/>
              </a:rPr>
              <a:t>, 1990. - 243 с.</a:t>
            </a:r>
          </a:p>
          <a:p>
            <a:pPr algn="just"/>
            <a:r>
              <a:rPr lang="ru-RU" sz="1600" b="0" i="0" dirty="0">
                <a:solidFill>
                  <a:srgbClr val="000666"/>
                </a:solidFill>
                <a:effectLst/>
                <a:latin typeface="Georgia" panose="02040502050405020303" pitchFamily="18" charset="0"/>
              </a:rPr>
              <a:t>2. Бородин И. Ф., Судник Ю. А. Автоматизация технологических процессов. - М.: </a:t>
            </a:r>
            <a:r>
              <a:rPr lang="ru-RU" sz="1600" b="0" i="0" dirty="0" err="1">
                <a:solidFill>
                  <a:srgbClr val="000666"/>
                </a:solidFill>
                <a:effectLst/>
                <a:latin typeface="Georgia" panose="02040502050405020303" pitchFamily="18" charset="0"/>
              </a:rPr>
              <a:t>КолосС</a:t>
            </a:r>
            <a:r>
              <a:rPr lang="ru-RU" sz="1600" b="0" i="0" dirty="0">
                <a:solidFill>
                  <a:srgbClr val="000666"/>
                </a:solidFill>
                <a:effectLst/>
                <a:latin typeface="Georgia" panose="02040502050405020303" pitchFamily="18" charset="0"/>
              </a:rPr>
              <a:t>, 2003. - 344 с.</a:t>
            </a:r>
          </a:p>
          <a:p>
            <a:pPr algn="just"/>
            <a:r>
              <a:rPr lang="ru-RU" sz="1600" b="0" i="0" dirty="0">
                <a:solidFill>
                  <a:srgbClr val="000666"/>
                </a:solidFill>
                <a:effectLst/>
                <a:latin typeface="Georgia" panose="02040502050405020303" pitchFamily="18" charset="0"/>
              </a:rPr>
              <a:t>3. Бородин И.Ф., </a:t>
            </a:r>
            <a:r>
              <a:rPr lang="ru-RU" sz="1600" b="0" i="0" dirty="0" err="1">
                <a:solidFill>
                  <a:srgbClr val="000666"/>
                </a:solidFill>
                <a:effectLst/>
                <a:latin typeface="Georgia" panose="02040502050405020303" pitchFamily="18" charset="0"/>
              </a:rPr>
              <a:t>Недилько</a:t>
            </a:r>
            <a:r>
              <a:rPr lang="ru-RU" sz="1600" b="0" i="0" dirty="0">
                <a:solidFill>
                  <a:srgbClr val="000666"/>
                </a:solidFill>
                <a:effectLst/>
                <a:latin typeface="Georgia" panose="02040502050405020303" pitchFamily="18" charset="0"/>
              </a:rPr>
              <a:t> Н.М. Автоматизация технологических процессов. – М.: </a:t>
            </a:r>
            <a:r>
              <a:rPr lang="ru-RU" sz="1600" b="0" i="0" dirty="0" err="1">
                <a:solidFill>
                  <a:srgbClr val="000666"/>
                </a:solidFill>
                <a:effectLst/>
                <a:latin typeface="Georgia" panose="02040502050405020303" pitchFamily="18" charset="0"/>
              </a:rPr>
              <a:t>Агропромиздат</a:t>
            </a:r>
            <a:r>
              <a:rPr lang="ru-RU" sz="1600" b="0" i="0" dirty="0">
                <a:solidFill>
                  <a:srgbClr val="000666"/>
                </a:solidFill>
                <a:effectLst/>
                <a:latin typeface="Georgia" panose="02040502050405020303" pitchFamily="18" charset="0"/>
              </a:rPr>
              <a:t>, 1986. – 368 с.</a:t>
            </a:r>
          </a:p>
          <a:p>
            <a:pPr algn="just"/>
            <a:r>
              <a:rPr lang="ru-RU" sz="1600" b="0" i="0" dirty="0">
                <a:solidFill>
                  <a:srgbClr val="000666"/>
                </a:solidFill>
                <a:effectLst/>
                <a:latin typeface="Georgia" panose="02040502050405020303" pitchFamily="18" charset="0"/>
              </a:rPr>
              <a:t>4. Курсовое и дипломное проектирование по автоматизации технологических процессов Ф.Д. </a:t>
            </a:r>
            <a:r>
              <a:rPr lang="ru-RU" sz="1600" b="0" i="0" dirty="0" err="1">
                <a:solidFill>
                  <a:srgbClr val="000666"/>
                </a:solidFill>
                <a:effectLst/>
                <a:latin typeface="Georgia" panose="02040502050405020303" pitchFamily="18" charset="0"/>
              </a:rPr>
              <a:t>Изаков</a:t>
            </a:r>
            <a:r>
              <a:rPr lang="ru-RU" sz="1600" b="0" i="0" dirty="0">
                <a:solidFill>
                  <a:srgbClr val="000666"/>
                </a:solidFill>
                <a:effectLst/>
                <a:latin typeface="Georgia" panose="02040502050405020303" pitchFamily="18" charset="0"/>
              </a:rPr>
              <a:t>, В.Р. </a:t>
            </a:r>
            <a:r>
              <a:rPr lang="ru-RU" sz="1600" b="0" i="0" dirty="0" err="1">
                <a:solidFill>
                  <a:srgbClr val="000666"/>
                </a:solidFill>
                <a:effectLst/>
                <a:latin typeface="Georgia" panose="02040502050405020303" pitchFamily="18" charset="0"/>
              </a:rPr>
              <a:t>Казедаев</a:t>
            </a:r>
            <a:r>
              <a:rPr lang="ru-RU" sz="1600" b="0" i="0" dirty="0">
                <a:solidFill>
                  <a:srgbClr val="000666"/>
                </a:solidFill>
                <a:effectLst/>
                <a:latin typeface="Georgia" panose="02040502050405020303" pitchFamily="18" charset="0"/>
              </a:rPr>
              <a:t> и др. – М.: </a:t>
            </a:r>
            <a:r>
              <a:rPr lang="ru-RU" sz="1600" b="0" i="0" dirty="0" err="1">
                <a:solidFill>
                  <a:srgbClr val="000666"/>
                </a:solidFill>
                <a:effectLst/>
                <a:latin typeface="Georgia" panose="02040502050405020303" pitchFamily="18" charset="0"/>
              </a:rPr>
              <a:t>Агропромиздат</a:t>
            </a:r>
            <a:r>
              <a:rPr lang="ru-RU" sz="1600" b="0" i="0" dirty="0">
                <a:solidFill>
                  <a:srgbClr val="000666"/>
                </a:solidFill>
                <a:effectLst/>
                <a:latin typeface="Georgia" panose="02040502050405020303" pitchFamily="18" charset="0"/>
              </a:rPr>
              <a:t>, 1988. - 183 с.</a:t>
            </a:r>
          </a:p>
          <a:p>
            <a:pPr algn="just"/>
            <a:r>
              <a:rPr lang="ru-RU" sz="1600" b="0" i="0" dirty="0">
                <a:solidFill>
                  <a:srgbClr val="000666"/>
                </a:solidFill>
                <a:effectLst/>
                <a:latin typeface="Georgia" panose="02040502050405020303" pitchFamily="18" charset="0"/>
              </a:rPr>
              <a:t>5. Захаров А.А. Практикум по применению теплоты в сельском хозяйстве – М.: </a:t>
            </a:r>
            <a:r>
              <a:rPr lang="ru-RU" sz="1600" b="0" i="0" dirty="0" err="1">
                <a:solidFill>
                  <a:srgbClr val="000666"/>
                </a:solidFill>
                <a:effectLst/>
                <a:latin typeface="Georgia" panose="02040502050405020303" pitchFamily="18" charset="0"/>
              </a:rPr>
              <a:t>Агропромиздат</a:t>
            </a:r>
            <a:r>
              <a:rPr lang="ru-RU" sz="1600" b="0" i="0" dirty="0">
                <a:solidFill>
                  <a:srgbClr val="000666"/>
                </a:solidFill>
                <a:effectLst/>
                <a:latin typeface="Georgia" panose="02040502050405020303" pitchFamily="18" charset="0"/>
              </a:rPr>
              <a:t>, 1985. - 175 с</a:t>
            </a:r>
          </a:p>
          <a:p>
            <a:pPr algn="just"/>
            <a:r>
              <a:rPr lang="ru-RU" sz="1600" b="0" i="0" dirty="0">
                <a:solidFill>
                  <a:srgbClr val="000666"/>
                </a:solidFill>
                <a:effectLst/>
                <a:latin typeface="Georgia" panose="02040502050405020303" pitchFamily="18" charset="0"/>
              </a:rPr>
              <a:t>6. Лукас В.А. Теория автоматического управления – М.: Недра 1990 – 416 с.</a:t>
            </a:r>
          </a:p>
          <a:p>
            <a:pPr algn="just"/>
            <a:r>
              <a:rPr lang="ru-RU" sz="1600" b="0" i="0" dirty="0">
                <a:solidFill>
                  <a:srgbClr val="000666"/>
                </a:solidFill>
                <a:effectLst/>
                <a:latin typeface="Georgia" panose="02040502050405020303" pitchFamily="18" charset="0"/>
              </a:rPr>
              <a:t>7. Средства автоматики и телемеханики Н.И. Бохан, </a:t>
            </a:r>
            <a:r>
              <a:rPr lang="ru-RU" sz="1600" b="0" i="0" dirty="0" err="1">
                <a:solidFill>
                  <a:srgbClr val="000666"/>
                </a:solidFill>
                <a:effectLst/>
                <a:latin typeface="Georgia" panose="02040502050405020303" pitchFamily="18" charset="0"/>
              </a:rPr>
              <a:t>И.Ф.Бородин</a:t>
            </a:r>
            <a:r>
              <a:rPr lang="ru-RU" sz="1600" b="0" i="0" dirty="0">
                <a:solidFill>
                  <a:srgbClr val="000666"/>
                </a:solidFill>
                <a:effectLst/>
                <a:latin typeface="Georgia" panose="02040502050405020303" pitchFamily="18" charset="0"/>
              </a:rPr>
              <a:t>, Ю.В. Дробышев и </a:t>
            </a:r>
            <a:r>
              <a:rPr lang="ru-RU" sz="1600" b="0" i="0" dirty="0" err="1">
                <a:solidFill>
                  <a:srgbClr val="000666"/>
                </a:solidFill>
                <a:effectLst/>
                <a:latin typeface="Georgia" panose="02040502050405020303" pitchFamily="18" charset="0"/>
              </a:rPr>
              <a:t>д.р</a:t>
            </a:r>
            <a:r>
              <a:rPr lang="ru-RU" sz="1600" b="0" i="0" dirty="0">
                <a:solidFill>
                  <a:srgbClr val="000666"/>
                </a:solidFill>
                <a:effectLst/>
                <a:latin typeface="Georgia" panose="02040502050405020303" pitchFamily="18" charset="0"/>
              </a:rPr>
              <a:t>. – М.: </a:t>
            </a:r>
            <a:r>
              <a:rPr lang="ru-RU" sz="1600" b="0" i="0" dirty="0" err="1">
                <a:solidFill>
                  <a:srgbClr val="000666"/>
                </a:solidFill>
                <a:effectLst/>
                <a:latin typeface="Georgia" panose="02040502050405020303" pitchFamily="18" charset="0"/>
              </a:rPr>
              <a:t>Агропромиздат</a:t>
            </a:r>
            <a:r>
              <a:rPr lang="ru-RU" sz="1600" b="0" i="0" dirty="0">
                <a:solidFill>
                  <a:srgbClr val="000666"/>
                </a:solidFill>
                <a:effectLst/>
                <a:latin typeface="Georgia" panose="02040502050405020303" pitchFamily="18" charset="0"/>
              </a:rPr>
              <a:t>, 1992. - 351 с.</a:t>
            </a:r>
          </a:p>
          <a:p>
            <a:pPr algn="just"/>
            <a:r>
              <a:rPr lang="ru-RU" sz="1600" b="0" i="0" dirty="0">
                <a:solidFill>
                  <a:srgbClr val="000666"/>
                </a:solidFill>
                <a:effectLst/>
                <a:latin typeface="Georgia" panose="02040502050405020303" pitchFamily="18" charset="0"/>
              </a:rPr>
              <a:t>8. Утешев У. Электротермические установки в животноводстве. Алма-Ата, </a:t>
            </a:r>
            <a:r>
              <a:rPr lang="ru-RU" sz="1600" b="0" i="0" dirty="0" err="1">
                <a:solidFill>
                  <a:srgbClr val="000666"/>
                </a:solidFill>
                <a:effectLst/>
                <a:latin typeface="Georgia" panose="02040502050405020303" pitchFamily="18" charset="0"/>
              </a:rPr>
              <a:t>КазСХИ</a:t>
            </a:r>
            <a:r>
              <a:rPr lang="ru-RU" sz="1600" b="0" i="0" dirty="0">
                <a:solidFill>
                  <a:srgbClr val="000666"/>
                </a:solidFill>
                <a:effectLst/>
                <a:latin typeface="Georgia" panose="02040502050405020303" pitchFamily="18" charset="0"/>
              </a:rPr>
              <a:t>. 1988. – 102 с.</a:t>
            </a:r>
          </a:p>
          <a:p>
            <a:pPr algn="just"/>
            <a:r>
              <a:rPr lang="ru-RU" sz="1600" b="0" i="0" dirty="0">
                <a:solidFill>
                  <a:srgbClr val="000666"/>
                </a:solidFill>
                <a:effectLst/>
                <a:latin typeface="Georgia" panose="02040502050405020303" pitchFamily="18" charset="0"/>
              </a:rPr>
              <a:t>9. Кудрявцев И.Ф., Карасенко В.А. Электрический нагрев и электротехнология - М.: Колос, 1975. – 384 с.</a:t>
            </a:r>
          </a:p>
          <a:p>
            <a:pPr algn="just"/>
            <a:r>
              <a:rPr lang="ru-RU" sz="1600" b="0" i="0" dirty="0">
                <a:solidFill>
                  <a:srgbClr val="000666"/>
                </a:solidFill>
                <a:effectLst/>
                <a:latin typeface="Georgia" panose="02040502050405020303" pitchFamily="18" charset="0"/>
              </a:rPr>
              <a:t>10. Исследование и выбор элементов систем автоматизации технологических процессов. Методические указания к курсовой работе для студентов специальности 311400. - Саратов, 1997. - 50 с .</a:t>
            </a:r>
          </a:p>
          <a:p>
            <a:pPr algn="just"/>
            <a:r>
              <a:rPr lang="ru-RU" sz="1600" b="0" i="0" dirty="0">
                <a:solidFill>
                  <a:srgbClr val="000666"/>
                </a:solidFill>
                <a:effectLst/>
                <a:latin typeface="Georgia" panose="02040502050405020303" pitchFamily="18" charset="0"/>
              </a:rPr>
              <a:t>11. Детальная разработка автоматизации технологического процесса в дипломном проекте на электрификации сельскохозяйственного объекта. Методические указания по дипломному проектированию. - Саратов, 1998.- 48 с.</a:t>
            </a:r>
          </a:p>
          <a:p>
            <a:pPr algn="just"/>
            <a:r>
              <a:rPr lang="ru-RU" sz="1600" b="0" i="0" dirty="0">
                <a:solidFill>
                  <a:srgbClr val="000666"/>
                </a:solidFill>
                <a:effectLst/>
                <a:latin typeface="Georgia" panose="02040502050405020303" pitchFamily="18" charset="0"/>
              </a:rPr>
              <a:t>12. Кирилин Н.И. Методическая разработка по расчету оптимальных систем автоматического управления сельскохозяйственными производственными процессами в курсовых и дипломных проектах. - М.: МИИСП им. Горячкина, 1992. – 70 с.</a:t>
            </a:r>
          </a:p>
          <a:p>
            <a:pPr algn="just"/>
            <a:r>
              <a:rPr lang="ru-RU" sz="1600" b="0" i="0" dirty="0">
                <a:solidFill>
                  <a:srgbClr val="000666"/>
                </a:solidFill>
                <a:effectLst/>
                <a:latin typeface="Georgia" panose="02040502050405020303" pitchFamily="18" charset="0"/>
              </a:rPr>
              <a:t>13. Наладка автоматических систем и устройств управления технологическими процессами. Справочное пособие под редакцией А.С. Клюева. - М.: Энергия, 1977. – 400 с.</a:t>
            </a:r>
          </a:p>
          <a:p>
            <a:pPr algn="just"/>
            <a:r>
              <a:rPr lang="ru-RU" sz="1600" b="0" i="0" dirty="0">
                <a:solidFill>
                  <a:srgbClr val="000666"/>
                </a:solidFill>
                <a:effectLst/>
                <a:latin typeface="Georgia" panose="02040502050405020303" pitchFamily="18" charset="0"/>
              </a:rPr>
              <a:t>14. Зайцев А.М., Жильцов В.И, Шавров А.В. Микроклимат животноводческих комплексов. - М.: </a:t>
            </a:r>
            <a:r>
              <a:rPr lang="ru-RU" sz="1600" b="0" i="0" dirty="0" err="1">
                <a:solidFill>
                  <a:srgbClr val="000666"/>
                </a:solidFill>
                <a:effectLst/>
                <a:latin typeface="Georgia" panose="02040502050405020303" pitchFamily="18" charset="0"/>
              </a:rPr>
              <a:t>Агропромиздат</a:t>
            </a:r>
            <a:r>
              <a:rPr lang="ru-RU" sz="1600" b="0" i="0" dirty="0">
                <a:solidFill>
                  <a:srgbClr val="000666"/>
                </a:solidFill>
                <a:effectLst/>
                <a:latin typeface="Georgia" panose="02040502050405020303" pitchFamily="18" charset="0"/>
              </a:rPr>
              <a:t>, 1986. - 192 с.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ru-KZ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just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5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52900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>
            <a:extLst>
              <a:ext uri="{FF2B5EF4-FFF2-40B4-BE49-F238E27FC236}">
                <a16:creationId xmlns:a16="http://schemas.microsoft.com/office/drawing/2014/main" id="{F11A6B65-5A20-4F4D-ACBB-ED50132D45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92923" y="2233817"/>
            <a:ext cx="8043953" cy="1674470"/>
          </a:xfrm>
        </p:spPr>
        <p:txBody>
          <a:bodyPr rtlCol="0"/>
          <a:lstStyle/>
          <a:p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НАЗАРЛАРЫҢЫЗҒА РАХМЕТ! </a:t>
            </a:r>
          </a:p>
        </p:txBody>
      </p:sp>
    </p:spTree>
    <p:extLst>
      <p:ext uri="{BB962C8B-B14F-4D97-AF65-F5344CB8AC3E}">
        <p14:creationId xmlns:p14="http://schemas.microsoft.com/office/powerpoint/2010/main" val="415367830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Custom 134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5CB8B3"/>
      </a:accent1>
      <a:accent2>
        <a:srgbClr val="F5D66E"/>
      </a:accent2>
      <a:accent3>
        <a:srgbClr val="D78189"/>
      </a:accent3>
      <a:accent4>
        <a:srgbClr val="7030A0"/>
      </a:accent4>
      <a:accent5>
        <a:srgbClr val="0070C0"/>
      </a:accent5>
      <a:accent6>
        <a:srgbClr val="C4D36D"/>
      </a:accent6>
      <a:hlink>
        <a:srgbClr val="54C3BD"/>
      </a:hlink>
      <a:folHlink>
        <a:srgbClr val="54C3BD"/>
      </a:folHlink>
    </a:clrScheme>
    <a:fontScheme name="Custom 154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30677672_TF67328976" id="{7A1FA9F3-3353-44CA-A91E-AD8A2642C02E}" vid="{F8C632DE-2BB8-46AF-A8FF-94D1F93D6D30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10" ma:contentTypeDescription="Create a new document." ma:contentTypeScope="" ma:versionID="e3b47856d4cf355c0dacb39e1084d14f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845a615265fdb1f7b12cc65ac20ecbd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4934E25-8442-49E9-ABDF-3146C4145F3B}">
  <ds:schemaRefs>
    <ds:schemaRef ds:uri="http://purl.org/dc/terms/"/>
    <ds:schemaRef ds:uri="http://schemas.openxmlformats.org/package/2006/metadata/core-properties"/>
    <ds:schemaRef ds:uri="6dc4bcd6-49db-4c07-9060-8acfc67cef9f"/>
    <ds:schemaRef ds:uri="http://purl.org/dc/dcmitype/"/>
    <ds:schemaRef ds:uri="http://schemas.microsoft.com/office/infopath/2007/PartnerControls"/>
    <ds:schemaRef ds:uri="fb0879af-3eba-417a-a55a-ffe6dcd6ca77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schemas.microsoft.com/sharepoint/v3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F6CB1848-D3E0-4F10-B640-720BE758B85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BBB5711-29E1-4F8E-81A0-7947C57B208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 (минималистичное оформление)</Template>
  <TotalTime>0</TotalTime>
  <Words>1409</Words>
  <Application>Microsoft Macintosh PowerPoint</Application>
  <PresentationFormat>Широкоэкранный</PresentationFormat>
  <Paragraphs>120</Paragraphs>
  <Slides>12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Arial</vt:lpstr>
      <vt:lpstr>Calibri</vt:lpstr>
      <vt:lpstr>Corbel</vt:lpstr>
      <vt:lpstr>Georgia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НАЗАРЛАРЫҢЫЗҒА РАХМЕТ! 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2021-09-13T07:30:09Z</dcterms:created>
  <dcterms:modified xsi:type="dcterms:W3CDTF">2024-10-10T11:01:20Z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</Properties>
</file>